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6.jpg" ContentType="image/jpg"/>
  <Override PartName="/ppt/media/image47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notesSlides/notesSlide5.xml" ContentType="application/vnd.openxmlformats-officedocument.presentationml.notesSlide+xml"/>
  <Override PartName="/ppt/media/image55.jpg" ContentType="image/jpg"/>
  <Override PartName="/ppt/media/image56.jpg" ContentType="image/jpg"/>
  <Override PartName="/ppt/media/image57.jpg" ContentType="image/jp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1"/>
  </p:notesMasterIdLst>
  <p:handoutMasterIdLst>
    <p:handoutMasterId r:id="rId32"/>
  </p:handoutMasterIdLst>
  <p:sldIdLst>
    <p:sldId id="365" r:id="rId2"/>
    <p:sldId id="423" r:id="rId3"/>
    <p:sldId id="310" r:id="rId4"/>
    <p:sldId id="422" r:id="rId5"/>
    <p:sldId id="406" r:id="rId6"/>
    <p:sldId id="407" r:id="rId7"/>
    <p:sldId id="408" r:id="rId8"/>
    <p:sldId id="415" r:id="rId9"/>
    <p:sldId id="418" r:id="rId10"/>
    <p:sldId id="419" r:id="rId11"/>
    <p:sldId id="420" r:id="rId12"/>
    <p:sldId id="271" r:id="rId13"/>
    <p:sldId id="273" r:id="rId14"/>
    <p:sldId id="276" r:id="rId15"/>
    <p:sldId id="285" r:id="rId16"/>
    <p:sldId id="261" r:id="rId17"/>
    <p:sldId id="263" r:id="rId18"/>
    <p:sldId id="293" r:id="rId19"/>
    <p:sldId id="265" r:id="rId20"/>
    <p:sldId id="266" r:id="rId21"/>
    <p:sldId id="302" r:id="rId22"/>
    <p:sldId id="306" r:id="rId23"/>
    <p:sldId id="307" r:id="rId24"/>
    <p:sldId id="308" r:id="rId25"/>
    <p:sldId id="405" r:id="rId26"/>
    <p:sldId id="257" r:id="rId27"/>
    <p:sldId id="258" r:id="rId28"/>
    <p:sldId id="259" r:id="rId29"/>
    <p:sldId id="4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30" autoAdjust="0"/>
  </p:normalViewPr>
  <p:slideViewPr>
    <p:cSldViewPr snapToGrid="0" showGuides="1">
      <p:cViewPr varScale="1">
        <p:scale>
          <a:sx n="128" d="100"/>
          <a:sy n="128" d="100"/>
        </p:scale>
        <p:origin x="320" y="1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27.11.2023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27.11.2023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2478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069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878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6731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5835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245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77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5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27.11.2023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1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C4BC2-7107-9044-BEDE-1D749DF1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2B3-78F6-D841-8D91-53E55634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</a:t>
            </a:fld>
            <a:endParaRPr lang="da-D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41BF3E-2D70-E34A-AE64-7118C95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35" y="545271"/>
            <a:ext cx="9136154" cy="1561824"/>
          </a:xfrm>
        </p:spPr>
        <p:txBody>
          <a:bodyPr/>
          <a:lstStyle/>
          <a:p>
            <a:pPr algn="ctr"/>
            <a:r>
              <a:rPr lang="en-GB" sz="5400" dirty="0"/>
              <a:t>Microbiome et impact de </a:t>
            </a:r>
            <a:r>
              <a:rPr lang="en-GB" sz="5400" dirty="0" err="1"/>
              <a:t>l'antibiothérapie</a:t>
            </a:r>
            <a:endParaRPr lang="en-DK" sz="19900" dirty="0">
              <a:latin typeface="Agency FB" panose="020B0503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8" t="22222" r="45526" b="27602"/>
          <a:stretch/>
        </p:blipFill>
        <p:spPr>
          <a:xfrm>
            <a:off x="77625" y="4417246"/>
            <a:ext cx="4007358" cy="2355009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EDEF0F79-8ADB-5F46-B5AE-60DC21578D3C}"/>
              </a:ext>
            </a:extLst>
          </p:cNvPr>
          <p:cNvSpPr/>
          <p:nvPr/>
        </p:nvSpPr>
        <p:spPr>
          <a:xfrm>
            <a:off x="5416712" y="2584172"/>
            <a:ext cx="6226849" cy="4100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840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981" y="586083"/>
            <a:ext cx="390088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M</a:t>
            </a:r>
            <a:r>
              <a:rPr spc="-25" dirty="0">
                <a:solidFill>
                  <a:srgbClr val="FF0000"/>
                </a:solidFill>
              </a:rPr>
              <a:t>e</a:t>
            </a:r>
            <a:r>
              <a:rPr spc="-55" dirty="0">
                <a:solidFill>
                  <a:srgbClr val="FF0000"/>
                </a:solidFill>
              </a:rPr>
              <a:t>t</a:t>
            </a:r>
            <a:r>
              <a:rPr dirty="0">
                <a:solidFill>
                  <a:srgbClr val="FF0000"/>
                </a:solidFill>
              </a:rPr>
              <a:t>a</a:t>
            </a:r>
            <a:r>
              <a:rPr spc="-30" dirty="0">
                <a:solidFill>
                  <a:srgbClr val="FF0000"/>
                </a:solidFill>
              </a:rPr>
              <a:t>g</a:t>
            </a:r>
            <a:r>
              <a:rPr dirty="0">
                <a:solidFill>
                  <a:srgbClr val="FF0000"/>
                </a:solidFill>
              </a:rPr>
              <a:t>enomics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3311" y="1688592"/>
            <a:ext cx="6859524" cy="455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38684" y="2721864"/>
            <a:ext cx="4662170" cy="2438400"/>
            <a:chOff x="138684" y="2721864"/>
            <a:chExt cx="4662170" cy="2438400"/>
          </a:xfrm>
        </p:grpSpPr>
        <p:sp>
          <p:nvSpPr>
            <p:cNvPr id="9" name="object 9"/>
            <p:cNvSpPr/>
            <p:nvPr/>
          </p:nvSpPr>
          <p:spPr>
            <a:xfrm>
              <a:off x="138684" y="2721864"/>
              <a:ext cx="4267200" cy="2438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2336" y="3852672"/>
              <a:ext cx="588645" cy="76200"/>
            </a:xfrm>
            <a:custGeom>
              <a:avLst/>
              <a:gdLst/>
              <a:ahLst/>
              <a:cxnLst/>
              <a:rect l="l" t="t" r="r" b="b"/>
              <a:pathLst>
                <a:path w="588645" h="76200">
                  <a:moveTo>
                    <a:pt x="512190" y="0"/>
                  </a:moveTo>
                  <a:lnTo>
                    <a:pt x="512190" y="76200"/>
                  </a:lnTo>
                  <a:lnTo>
                    <a:pt x="575690" y="44450"/>
                  </a:lnTo>
                  <a:lnTo>
                    <a:pt x="524890" y="44450"/>
                  </a:lnTo>
                  <a:lnTo>
                    <a:pt x="524890" y="31750"/>
                  </a:lnTo>
                  <a:lnTo>
                    <a:pt x="575690" y="31750"/>
                  </a:lnTo>
                  <a:lnTo>
                    <a:pt x="512190" y="0"/>
                  </a:lnTo>
                  <a:close/>
                </a:path>
                <a:path w="588645" h="76200">
                  <a:moveTo>
                    <a:pt x="51219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2190" y="44450"/>
                  </a:lnTo>
                  <a:lnTo>
                    <a:pt x="512190" y="31750"/>
                  </a:lnTo>
                  <a:close/>
                </a:path>
                <a:path w="588645" h="76200">
                  <a:moveTo>
                    <a:pt x="575690" y="31750"/>
                  </a:moveTo>
                  <a:lnTo>
                    <a:pt x="524890" y="31750"/>
                  </a:lnTo>
                  <a:lnTo>
                    <a:pt x="524890" y="44450"/>
                  </a:lnTo>
                  <a:lnTo>
                    <a:pt x="575690" y="44450"/>
                  </a:lnTo>
                  <a:lnTo>
                    <a:pt x="588390" y="38100"/>
                  </a:lnTo>
                  <a:lnTo>
                    <a:pt x="575690" y="3175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7826" y="636103"/>
            <a:ext cx="725134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925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Amplicon microbiome VS </a:t>
            </a:r>
            <a:r>
              <a:rPr spc="-15" dirty="0"/>
              <a:t>metagenome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67" y="1869694"/>
            <a:ext cx="7695565" cy="337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rlito"/>
                <a:cs typeface="Carlito"/>
              </a:rPr>
              <a:t>Microbiome </a:t>
            </a:r>
            <a:r>
              <a:rPr sz="2400" spc="-5" dirty="0">
                <a:latin typeface="Carlito"/>
                <a:cs typeface="Carlito"/>
              </a:rPr>
              <a:t>studies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10" dirty="0">
                <a:latin typeface="Carlito"/>
                <a:cs typeface="Carlito"/>
              </a:rPr>
              <a:t>becoming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new </a:t>
            </a:r>
            <a:r>
              <a:rPr sz="2400" spc="-20" dirty="0">
                <a:latin typeface="Carlito"/>
                <a:cs typeface="Carlito"/>
              </a:rPr>
              <a:t>“golden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standard”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8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rlito"/>
                <a:cs typeface="Carlito"/>
              </a:rPr>
              <a:t>Inexpensive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8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rlito"/>
                <a:cs typeface="Carlito"/>
              </a:rPr>
              <a:t>“Easy”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perform, </a:t>
            </a:r>
            <a:r>
              <a:rPr sz="2400" spc="-5" dirty="0">
                <a:latin typeface="Carlito"/>
                <a:cs typeface="Carlito"/>
              </a:rPr>
              <a:t>both </a:t>
            </a:r>
            <a:r>
              <a:rPr sz="2400" dirty="0">
                <a:latin typeface="Carlito"/>
                <a:cs typeface="Carlito"/>
              </a:rPr>
              <a:t>in the </a:t>
            </a:r>
            <a:r>
              <a:rPr sz="2400" spc="5" dirty="0">
                <a:latin typeface="Carlito"/>
                <a:cs typeface="Carlito"/>
              </a:rPr>
              <a:t>“wet”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“dry”</a:t>
            </a:r>
            <a:r>
              <a:rPr sz="2400" spc="-1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lab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8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Needs </a:t>
            </a:r>
            <a:r>
              <a:rPr sz="2400" spc="-10" dirty="0">
                <a:latin typeface="Carlito"/>
                <a:cs typeface="Carlito"/>
              </a:rPr>
              <a:t>little computer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power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8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rlito"/>
                <a:cs typeface="Carlito"/>
              </a:rPr>
              <a:t>Fairly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fast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rlito"/>
                <a:cs typeface="Carlito"/>
              </a:rPr>
              <a:t>Getting more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more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accurate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3265" y="425958"/>
            <a:ext cx="7118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C00000"/>
                </a:solidFill>
              </a:rPr>
              <a:t>Amplicon sequencing (16S </a:t>
            </a:r>
            <a:r>
              <a:rPr dirty="0">
                <a:solidFill>
                  <a:srgbClr val="C00000"/>
                </a:solidFill>
              </a:rPr>
              <a:t>rRNA</a:t>
            </a:r>
            <a:r>
              <a:rPr spc="-10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gene)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64374" y="1631122"/>
            <a:ext cx="8937000" cy="5114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3265" y="425958"/>
            <a:ext cx="7118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Amplicon sequencing (16S </a:t>
            </a:r>
            <a:r>
              <a:rPr dirty="0"/>
              <a:t>rRNA</a:t>
            </a:r>
            <a:r>
              <a:rPr spc="-105" dirty="0"/>
              <a:t> </a:t>
            </a:r>
            <a:r>
              <a:rPr spc="-10" dirty="0"/>
              <a:t>gene)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39498" y="6367983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18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0772" y="1449324"/>
            <a:ext cx="12004675" cy="5195570"/>
            <a:chOff x="80772" y="1449324"/>
            <a:chExt cx="12004675" cy="5195570"/>
          </a:xfrm>
        </p:grpSpPr>
        <p:sp>
          <p:nvSpPr>
            <p:cNvPr id="9" name="object 9"/>
            <p:cNvSpPr/>
            <p:nvPr/>
          </p:nvSpPr>
          <p:spPr>
            <a:xfrm>
              <a:off x="2144480" y="2508504"/>
              <a:ext cx="8163398" cy="1524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70848" y="1459992"/>
              <a:ext cx="1734311" cy="1077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52531" y="2322576"/>
              <a:ext cx="1732787" cy="10774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849" y="2620601"/>
              <a:ext cx="1511875" cy="968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00856" y="1476756"/>
              <a:ext cx="1385315" cy="10104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73240" y="1449324"/>
              <a:ext cx="1385316" cy="10104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219" y="4405922"/>
              <a:ext cx="11278130" cy="18241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772" y="5632703"/>
              <a:ext cx="1537716" cy="1011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41079" y="3602736"/>
              <a:ext cx="1536192" cy="10104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0395" marR="5080" indent="-508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Workflow for </a:t>
            </a:r>
            <a:r>
              <a:rPr spc="-10" dirty="0"/>
              <a:t>identification </a:t>
            </a:r>
            <a:r>
              <a:rPr spc="-5" dirty="0"/>
              <a:t>of  </a:t>
            </a:r>
            <a:r>
              <a:rPr spc="-10" dirty="0"/>
              <a:t>microbes </a:t>
            </a:r>
            <a:r>
              <a:rPr spc="-5" dirty="0"/>
              <a:t>by</a:t>
            </a:r>
            <a:r>
              <a:rPr spc="-55" dirty="0"/>
              <a:t> </a:t>
            </a:r>
            <a:r>
              <a:rPr spc="-5" dirty="0"/>
              <a:t>sequencing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3366" y="864704"/>
            <a:ext cx="9046806" cy="5863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3163" y="5916269"/>
            <a:ext cx="866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rlito"/>
                <a:cs typeface="Carlito"/>
              </a:rPr>
              <a:t>R</a:t>
            </a:r>
            <a:r>
              <a:rPr sz="2400" dirty="0">
                <a:latin typeface="Carlito"/>
                <a:cs typeface="Carlito"/>
              </a:rPr>
              <a:t>eality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9650" y="5916269"/>
            <a:ext cx="1024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Illumina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39077" y="5916269"/>
            <a:ext cx="1263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Nanopore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07452" y="2127504"/>
            <a:ext cx="3860292" cy="3715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13247" y="3695700"/>
            <a:ext cx="1365503" cy="1277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2960" y="2127504"/>
            <a:ext cx="3736848" cy="3715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8675" y="554228"/>
            <a:ext cx="4743450" cy="48260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solidFill>
                  <a:srgbClr val="C00000"/>
                </a:solidFill>
              </a:rPr>
              <a:t>16S </a:t>
            </a:r>
            <a:r>
              <a:rPr spc="-50" dirty="0">
                <a:solidFill>
                  <a:srgbClr val="C00000"/>
                </a:solidFill>
              </a:rPr>
              <a:t>rRNA </a:t>
            </a:r>
            <a:r>
              <a:rPr spc="15" dirty="0">
                <a:solidFill>
                  <a:srgbClr val="C00000"/>
                </a:solidFill>
              </a:rPr>
              <a:t>gene</a:t>
            </a:r>
            <a:r>
              <a:rPr spc="385" dirty="0">
                <a:solidFill>
                  <a:srgbClr val="C00000"/>
                </a:solidFill>
              </a:rPr>
              <a:t> </a:t>
            </a:r>
            <a:r>
              <a:rPr spc="20" dirty="0">
                <a:solidFill>
                  <a:srgbClr val="C00000"/>
                </a:solidFill>
              </a:rPr>
              <a:t>sequencing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8676" y="1419860"/>
            <a:ext cx="7917815" cy="43072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4480" marR="5080" indent="-271780">
              <a:lnSpc>
                <a:spcPct val="100800"/>
              </a:lnSpc>
              <a:spcBef>
                <a:spcPts val="75"/>
              </a:spcBef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400" spc="-105" dirty="0">
                <a:latin typeface="Arial"/>
                <a:cs typeface="Arial"/>
              </a:rPr>
              <a:t>16S </a:t>
            </a:r>
            <a:r>
              <a:rPr sz="2400" spc="-30" dirty="0">
                <a:latin typeface="Arial"/>
                <a:cs typeface="Arial"/>
              </a:rPr>
              <a:t>rRNA </a:t>
            </a:r>
            <a:r>
              <a:rPr sz="2400" spc="-45" dirty="0">
                <a:latin typeface="Arial"/>
                <a:cs typeface="Arial"/>
              </a:rPr>
              <a:t>is </a:t>
            </a:r>
            <a:r>
              <a:rPr sz="2400" spc="65" dirty="0">
                <a:latin typeface="Arial"/>
                <a:cs typeface="Arial"/>
              </a:rPr>
              <a:t>part </a:t>
            </a:r>
            <a:r>
              <a:rPr sz="2400" spc="100" dirty="0">
                <a:latin typeface="Arial"/>
                <a:cs typeface="Arial"/>
              </a:rPr>
              <a:t>of </a:t>
            </a:r>
            <a:r>
              <a:rPr sz="2400" spc="55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30S </a:t>
            </a:r>
            <a:r>
              <a:rPr sz="2400" spc="60" dirty="0">
                <a:latin typeface="Arial"/>
                <a:cs typeface="Arial"/>
              </a:rPr>
              <a:t>subunit </a:t>
            </a:r>
            <a:r>
              <a:rPr sz="2400" spc="100" dirty="0">
                <a:latin typeface="Arial"/>
                <a:cs typeface="Arial"/>
              </a:rPr>
              <a:t>of </a:t>
            </a:r>
            <a:r>
              <a:rPr sz="2400" spc="55" dirty="0">
                <a:latin typeface="Arial"/>
                <a:cs typeface="Arial"/>
              </a:rPr>
              <a:t>the </a:t>
            </a:r>
            <a:r>
              <a:rPr sz="2400" spc="50" dirty="0">
                <a:latin typeface="Arial"/>
                <a:cs typeface="Arial"/>
              </a:rPr>
              <a:t>ribosome </a:t>
            </a:r>
            <a:r>
              <a:rPr sz="2400" spc="85" dirty="0">
                <a:latin typeface="Arial"/>
                <a:cs typeface="Arial"/>
              </a:rPr>
              <a:t>in  </a:t>
            </a:r>
            <a:r>
              <a:rPr sz="2400" spc="40" dirty="0">
                <a:latin typeface="Arial"/>
                <a:cs typeface="Arial"/>
              </a:rPr>
              <a:t>prokaryotes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(+proteins).</a:t>
            </a:r>
            <a:endParaRPr sz="2400">
              <a:latin typeface="Arial"/>
              <a:cs typeface="Arial"/>
            </a:endParaRPr>
          </a:p>
          <a:p>
            <a:pPr marL="284480" indent="-271780">
              <a:spcBef>
                <a:spcPts val="815"/>
              </a:spcBef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400" spc="-10" dirty="0">
                <a:latin typeface="Arial"/>
                <a:cs typeface="Arial"/>
              </a:rPr>
              <a:t>Encoded </a:t>
            </a:r>
            <a:r>
              <a:rPr sz="2400" spc="40" dirty="0">
                <a:latin typeface="Arial"/>
                <a:cs typeface="Arial"/>
              </a:rPr>
              <a:t>by </a:t>
            </a:r>
            <a:r>
              <a:rPr sz="2400" spc="-105" dirty="0">
                <a:latin typeface="Arial"/>
                <a:cs typeface="Arial"/>
              </a:rPr>
              <a:t>16S </a:t>
            </a:r>
            <a:r>
              <a:rPr sz="2400" spc="-30" dirty="0">
                <a:latin typeface="Arial"/>
                <a:cs typeface="Arial"/>
              </a:rPr>
              <a:t>rRNA</a:t>
            </a:r>
            <a:r>
              <a:rPr sz="2400" spc="409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gene.</a:t>
            </a:r>
            <a:endParaRPr sz="2400">
              <a:latin typeface="Arial"/>
              <a:cs typeface="Arial"/>
            </a:endParaRPr>
          </a:p>
          <a:p>
            <a:pPr marL="284480" indent="-271780">
              <a:spcBef>
                <a:spcPts val="815"/>
              </a:spcBef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400" spc="15" dirty="0">
                <a:latin typeface="Arial"/>
                <a:cs typeface="Arial"/>
              </a:rPr>
              <a:t>Why </a:t>
            </a:r>
            <a:r>
              <a:rPr sz="2400" spc="-45" dirty="0">
                <a:latin typeface="Arial"/>
                <a:cs typeface="Arial"/>
              </a:rPr>
              <a:t>is </a:t>
            </a:r>
            <a:r>
              <a:rPr sz="2400" spc="120" dirty="0">
                <a:latin typeface="Arial"/>
                <a:cs typeface="Arial"/>
              </a:rPr>
              <a:t>it </a:t>
            </a:r>
            <a:r>
              <a:rPr sz="2400" spc="110" dirty="0">
                <a:latin typeface="Arial"/>
                <a:cs typeface="Arial"/>
              </a:rPr>
              <a:t>good </a:t>
            </a:r>
            <a:r>
              <a:rPr sz="2400" spc="90" dirty="0">
                <a:latin typeface="Arial"/>
                <a:cs typeface="Arial"/>
              </a:rPr>
              <a:t>for </a:t>
            </a:r>
            <a:r>
              <a:rPr sz="2400" spc="30" dirty="0">
                <a:latin typeface="Arial"/>
                <a:cs typeface="Arial"/>
              </a:rPr>
              <a:t>bacterial </a:t>
            </a:r>
            <a:r>
              <a:rPr sz="2400" spc="75" dirty="0">
                <a:latin typeface="Arial"/>
                <a:cs typeface="Arial"/>
              </a:rPr>
              <a:t>community</a:t>
            </a:r>
            <a:r>
              <a:rPr sz="2400" spc="26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profiles?</a:t>
            </a:r>
            <a:endParaRPr sz="2400">
              <a:latin typeface="Arial"/>
              <a:cs typeface="Arial"/>
            </a:endParaRPr>
          </a:p>
          <a:p>
            <a:pPr marL="548005" lvl="1" indent="-264795">
              <a:spcBef>
                <a:spcPts val="520"/>
              </a:spcBef>
              <a:buFont typeface="Wingdings"/>
              <a:buChar char=""/>
              <a:tabLst>
                <a:tab pos="547370" algn="l"/>
                <a:tab pos="548005" algn="l"/>
              </a:tabLst>
            </a:pPr>
            <a:r>
              <a:rPr sz="2000" spc="55" dirty="0">
                <a:latin typeface="Arial"/>
                <a:cs typeface="Arial"/>
              </a:rPr>
              <a:t>Highly </a:t>
            </a:r>
            <a:r>
              <a:rPr sz="2000" spc="15" dirty="0">
                <a:latin typeface="Arial"/>
                <a:cs typeface="Arial"/>
              </a:rPr>
              <a:t>conserved </a:t>
            </a:r>
            <a:r>
              <a:rPr sz="2000" spc="35" dirty="0">
                <a:latin typeface="Arial"/>
                <a:cs typeface="Arial"/>
              </a:rPr>
              <a:t>regions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Arial"/>
                <a:cs typeface="Arial"/>
              </a:rPr>
              <a:t>primer</a:t>
            </a:r>
            <a:r>
              <a:rPr sz="2000" spc="36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design</a:t>
            </a:r>
            <a:endParaRPr sz="2000">
              <a:latin typeface="Arial"/>
              <a:cs typeface="Arial"/>
            </a:endParaRPr>
          </a:p>
          <a:p>
            <a:pPr marL="548005" lvl="1" indent="-264795">
              <a:spcBef>
                <a:spcPts val="409"/>
              </a:spcBef>
              <a:buFont typeface="Wingdings"/>
              <a:buChar char=""/>
              <a:tabLst>
                <a:tab pos="547370" algn="l"/>
                <a:tab pos="548005" algn="l"/>
              </a:tabLst>
            </a:pPr>
            <a:r>
              <a:rPr sz="2000" spc="25" dirty="0">
                <a:latin typeface="Arial"/>
                <a:cs typeface="Arial"/>
              </a:rPr>
              <a:t>Hypervariable </a:t>
            </a:r>
            <a:r>
              <a:rPr sz="2000" spc="35" dirty="0">
                <a:latin typeface="Arial"/>
                <a:cs typeface="Arial"/>
              </a:rPr>
              <a:t>regions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Arial"/>
                <a:cs typeface="Arial"/>
              </a:rPr>
              <a:t>faster </a:t>
            </a:r>
            <a:r>
              <a:rPr sz="2000" spc="50" dirty="0">
                <a:latin typeface="Arial"/>
                <a:cs typeface="Arial"/>
              </a:rPr>
              <a:t>in</a:t>
            </a:r>
            <a:r>
              <a:rPr sz="2000" spc="415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evolution</a:t>
            </a:r>
            <a:endParaRPr sz="2000">
              <a:latin typeface="Arial"/>
              <a:cs typeface="Arial"/>
            </a:endParaRPr>
          </a:p>
          <a:p>
            <a:pPr marL="284480" indent="-271780">
              <a:spcBef>
                <a:spcPts val="705"/>
              </a:spcBef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400" spc="-85" dirty="0">
                <a:latin typeface="Arial"/>
                <a:cs typeface="Arial"/>
              </a:rPr>
              <a:t>Is </a:t>
            </a:r>
            <a:r>
              <a:rPr sz="2400" spc="120" dirty="0">
                <a:latin typeface="Arial"/>
                <a:cs typeface="Arial"/>
              </a:rPr>
              <a:t>it </a:t>
            </a:r>
            <a:r>
              <a:rPr sz="2400" spc="55" dirty="0">
                <a:latin typeface="Arial"/>
                <a:cs typeface="Arial"/>
              </a:rPr>
              <a:t>the </a:t>
            </a:r>
            <a:r>
              <a:rPr sz="2400" spc="60" dirty="0">
                <a:latin typeface="Arial"/>
                <a:cs typeface="Arial"/>
              </a:rPr>
              <a:t>only</a:t>
            </a:r>
            <a:r>
              <a:rPr sz="2400" spc="215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option?</a:t>
            </a:r>
            <a:endParaRPr sz="2400">
              <a:latin typeface="Arial"/>
              <a:cs typeface="Arial"/>
            </a:endParaRPr>
          </a:p>
          <a:p>
            <a:pPr marL="548005" lvl="1" indent="-264795">
              <a:spcBef>
                <a:spcPts val="325"/>
              </a:spcBef>
              <a:buSzPct val="95238"/>
              <a:buFont typeface="Wingdings"/>
              <a:buChar char=""/>
              <a:tabLst>
                <a:tab pos="547370" algn="l"/>
                <a:tab pos="548005" algn="l"/>
              </a:tabLst>
            </a:pPr>
            <a:r>
              <a:rPr sz="2100" i="1" spc="-60" dirty="0">
                <a:latin typeface="Arial"/>
                <a:cs typeface="Arial"/>
              </a:rPr>
              <a:t>Pasteurellaceae </a:t>
            </a:r>
            <a:r>
              <a:rPr sz="2100" i="1" spc="-5" dirty="0">
                <a:latin typeface="Arial"/>
                <a:cs typeface="Arial"/>
              </a:rPr>
              <a:t>rpoA/B</a:t>
            </a:r>
            <a:r>
              <a:rPr sz="2000" spc="-5" dirty="0">
                <a:latin typeface="Arial"/>
                <a:cs typeface="Arial"/>
              </a:rPr>
              <a:t>,</a:t>
            </a:r>
            <a:r>
              <a:rPr sz="2000" spc="204" dirty="0">
                <a:latin typeface="Arial"/>
                <a:cs typeface="Arial"/>
              </a:rPr>
              <a:t> </a:t>
            </a:r>
            <a:r>
              <a:rPr sz="2100" i="1" spc="-35" dirty="0">
                <a:latin typeface="Arial"/>
                <a:cs typeface="Arial"/>
              </a:rPr>
              <a:t>recN</a:t>
            </a:r>
            <a:endParaRPr sz="2100">
              <a:latin typeface="Arial"/>
              <a:cs typeface="Arial"/>
            </a:endParaRPr>
          </a:p>
          <a:p>
            <a:pPr marL="548005" lvl="1" indent="-264795">
              <a:spcBef>
                <a:spcPts val="260"/>
              </a:spcBef>
              <a:buFont typeface="Wingdings"/>
              <a:buChar char=""/>
              <a:tabLst>
                <a:tab pos="547370" algn="l"/>
                <a:tab pos="548005" algn="l"/>
              </a:tabLst>
            </a:pPr>
            <a:r>
              <a:rPr sz="2000" spc="20" dirty="0">
                <a:latin typeface="Arial"/>
                <a:cs typeface="Arial"/>
              </a:rPr>
              <a:t>Staphylococci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100" i="1" spc="60" dirty="0">
                <a:latin typeface="Arial"/>
                <a:cs typeface="Arial"/>
              </a:rPr>
              <a:t>tuf</a:t>
            </a:r>
            <a:endParaRPr sz="2100">
              <a:latin typeface="Arial"/>
              <a:cs typeface="Arial"/>
            </a:endParaRPr>
          </a:p>
          <a:p>
            <a:pPr marL="548005" lvl="1" indent="-264795">
              <a:spcBef>
                <a:spcPts val="390"/>
              </a:spcBef>
              <a:buFont typeface="Wingdings"/>
              <a:buChar char=""/>
              <a:tabLst>
                <a:tab pos="547370" algn="l"/>
                <a:tab pos="548005" algn="l"/>
              </a:tabLst>
            </a:pPr>
            <a:r>
              <a:rPr sz="2000" spc="-95" dirty="0">
                <a:latin typeface="Arial"/>
                <a:cs typeface="Arial"/>
              </a:rPr>
              <a:t>MLST </a:t>
            </a:r>
            <a:r>
              <a:rPr sz="2000" spc="-20" dirty="0">
                <a:latin typeface="Arial"/>
                <a:cs typeface="Arial"/>
              </a:rPr>
              <a:t>systems </a:t>
            </a:r>
            <a:r>
              <a:rPr sz="2000" spc="60" dirty="0">
                <a:latin typeface="Arial"/>
                <a:cs typeface="Arial"/>
              </a:rPr>
              <a:t>(multi-locus </a:t>
            </a:r>
            <a:r>
              <a:rPr sz="2000" spc="-5" dirty="0">
                <a:latin typeface="Arial"/>
                <a:cs typeface="Arial"/>
              </a:rPr>
              <a:t>sequence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typing)</a:t>
            </a:r>
            <a:endParaRPr sz="2000">
              <a:latin typeface="Arial"/>
              <a:cs typeface="Arial"/>
            </a:endParaRPr>
          </a:p>
          <a:p>
            <a:pPr marL="548005" lvl="1" indent="-264795">
              <a:spcBef>
                <a:spcPts val="409"/>
              </a:spcBef>
              <a:buFont typeface="Wingdings"/>
              <a:buChar char=""/>
              <a:tabLst>
                <a:tab pos="547370" algn="l"/>
                <a:tab pos="548005" algn="l"/>
              </a:tabLst>
            </a:pPr>
            <a:r>
              <a:rPr sz="2000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7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8676" y="554228"/>
            <a:ext cx="8625646" cy="474489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solidFill>
                  <a:srgbClr val="C00000"/>
                </a:solidFill>
              </a:rPr>
              <a:t>But </a:t>
            </a:r>
            <a:r>
              <a:rPr spc="50" dirty="0">
                <a:solidFill>
                  <a:srgbClr val="C00000"/>
                </a:solidFill>
              </a:rPr>
              <a:t>you </a:t>
            </a:r>
            <a:r>
              <a:rPr spc="65" dirty="0">
                <a:solidFill>
                  <a:srgbClr val="C00000"/>
                </a:solidFill>
              </a:rPr>
              <a:t>could </a:t>
            </a:r>
            <a:r>
              <a:rPr spc="15" dirty="0">
                <a:solidFill>
                  <a:srgbClr val="C00000"/>
                </a:solidFill>
              </a:rPr>
              <a:t>be </a:t>
            </a:r>
            <a:r>
              <a:rPr spc="95" dirty="0">
                <a:solidFill>
                  <a:srgbClr val="C00000"/>
                </a:solidFill>
              </a:rPr>
              <a:t>looking </a:t>
            </a:r>
            <a:r>
              <a:rPr spc="105" dirty="0">
                <a:solidFill>
                  <a:srgbClr val="C00000"/>
                </a:solidFill>
              </a:rPr>
              <a:t>for </a:t>
            </a:r>
            <a:r>
              <a:rPr spc="65" dirty="0">
                <a:solidFill>
                  <a:srgbClr val="C00000"/>
                </a:solidFill>
              </a:rPr>
              <a:t>something</a:t>
            </a:r>
            <a:r>
              <a:rPr spc="180" dirty="0">
                <a:solidFill>
                  <a:srgbClr val="C00000"/>
                </a:solidFill>
              </a:rPr>
              <a:t> </a:t>
            </a:r>
            <a:r>
              <a:rPr spc="-60" dirty="0">
                <a:solidFill>
                  <a:srgbClr val="C00000"/>
                </a:solidFill>
              </a:rPr>
              <a:t>else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95934" y="6335268"/>
            <a:ext cx="436308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30" dirty="0">
                <a:latin typeface="Arial"/>
                <a:cs typeface="Arial"/>
              </a:rPr>
              <a:t>Chakravorty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25" dirty="0">
                <a:latin typeface="Arial"/>
                <a:cs typeface="Arial"/>
              </a:rPr>
              <a:t>et</a:t>
            </a:r>
            <a:r>
              <a:rPr sz="800" spc="105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al.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15" dirty="0">
                <a:latin typeface="Arial"/>
                <a:cs typeface="Arial"/>
              </a:rPr>
              <a:t>2007,</a:t>
            </a:r>
            <a:r>
              <a:rPr sz="800" spc="100" dirty="0">
                <a:latin typeface="Arial"/>
                <a:cs typeface="Arial"/>
              </a:rPr>
              <a:t> </a:t>
            </a:r>
            <a:r>
              <a:rPr sz="800" spc="10" dirty="0">
                <a:latin typeface="Arial"/>
                <a:cs typeface="Arial"/>
              </a:rPr>
              <a:t>JMM,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30" dirty="0">
                <a:latin typeface="Arial"/>
                <a:cs typeface="Arial"/>
              </a:rPr>
              <a:t>Wang</a:t>
            </a:r>
            <a:r>
              <a:rPr sz="800" spc="105" dirty="0">
                <a:latin typeface="Arial"/>
                <a:cs typeface="Arial"/>
              </a:rPr>
              <a:t> </a:t>
            </a:r>
            <a:r>
              <a:rPr sz="800" spc="25" dirty="0">
                <a:latin typeface="Arial"/>
                <a:cs typeface="Arial"/>
              </a:rPr>
              <a:t>and</a:t>
            </a:r>
            <a:r>
              <a:rPr sz="800" spc="100" dirty="0">
                <a:latin typeface="Arial"/>
                <a:cs typeface="Arial"/>
              </a:rPr>
              <a:t> </a:t>
            </a:r>
            <a:r>
              <a:rPr sz="800" spc="15" dirty="0">
                <a:latin typeface="Arial"/>
                <a:cs typeface="Arial"/>
              </a:rPr>
              <a:t>Qian,</a:t>
            </a:r>
            <a:r>
              <a:rPr sz="800" spc="100" dirty="0">
                <a:latin typeface="Arial"/>
                <a:cs typeface="Arial"/>
              </a:rPr>
              <a:t> </a:t>
            </a:r>
            <a:r>
              <a:rPr sz="800" spc="15" dirty="0">
                <a:latin typeface="Arial"/>
                <a:cs typeface="Arial"/>
              </a:rPr>
              <a:t>2009,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-30" dirty="0">
                <a:latin typeface="Arial"/>
                <a:cs typeface="Arial"/>
              </a:rPr>
              <a:t>PLoS</a:t>
            </a:r>
            <a:r>
              <a:rPr sz="800" spc="100" dirty="0">
                <a:latin typeface="Arial"/>
                <a:cs typeface="Arial"/>
              </a:rPr>
              <a:t> </a:t>
            </a:r>
            <a:r>
              <a:rPr sz="800" spc="20" dirty="0">
                <a:latin typeface="Arial"/>
                <a:cs typeface="Arial"/>
              </a:rPr>
              <a:t>one,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30" dirty="0">
                <a:latin typeface="Arial"/>
                <a:cs typeface="Arial"/>
              </a:rPr>
              <a:t>Qin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25" dirty="0">
                <a:latin typeface="Arial"/>
                <a:cs typeface="Arial"/>
              </a:rPr>
              <a:t>et</a:t>
            </a:r>
            <a:r>
              <a:rPr sz="800" spc="100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al.</a:t>
            </a:r>
            <a:r>
              <a:rPr sz="800" spc="100" dirty="0">
                <a:latin typeface="Arial"/>
                <a:cs typeface="Arial"/>
              </a:rPr>
              <a:t> </a:t>
            </a:r>
            <a:r>
              <a:rPr sz="800" spc="15" dirty="0">
                <a:latin typeface="Arial"/>
                <a:cs typeface="Arial"/>
              </a:rPr>
              <a:t>2012,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40" dirty="0">
                <a:latin typeface="Arial"/>
                <a:cs typeface="Arial"/>
              </a:rPr>
              <a:t>Nature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7241" y="1381714"/>
            <a:ext cx="8267700" cy="712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725289" y="2172881"/>
            <a:ext cx="3632200" cy="1586230"/>
            <a:chOff x="201289" y="2172881"/>
            <a:chExt cx="3632200" cy="1586230"/>
          </a:xfrm>
        </p:grpSpPr>
        <p:sp>
          <p:nvSpPr>
            <p:cNvPr id="6" name="object 6"/>
            <p:cNvSpPr/>
            <p:nvPr/>
          </p:nvSpPr>
          <p:spPr>
            <a:xfrm>
              <a:off x="1039491" y="2195106"/>
              <a:ext cx="2792730" cy="1562100"/>
            </a:xfrm>
            <a:custGeom>
              <a:avLst/>
              <a:gdLst/>
              <a:ahLst/>
              <a:cxnLst/>
              <a:rect l="l" t="t" r="r" b="b"/>
              <a:pathLst>
                <a:path w="2792729" h="1562100">
                  <a:moveTo>
                    <a:pt x="2248157" y="0"/>
                  </a:moveTo>
                  <a:lnTo>
                    <a:pt x="544249" y="0"/>
                  </a:lnTo>
                  <a:lnTo>
                    <a:pt x="0" y="1562099"/>
                  </a:lnTo>
                  <a:lnTo>
                    <a:pt x="2792416" y="1562099"/>
                  </a:lnTo>
                  <a:lnTo>
                    <a:pt x="2248157" y="0"/>
                  </a:lnTo>
                  <a:close/>
                </a:path>
              </a:pathLst>
            </a:custGeom>
            <a:solidFill>
              <a:srgbClr val="F5C9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9491" y="2195106"/>
              <a:ext cx="2792730" cy="1562100"/>
            </a:xfrm>
            <a:custGeom>
              <a:avLst/>
              <a:gdLst/>
              <a:ahLst/>
              <a:cxnLst/>
              <a:rect l="l" t="t" r="r" b="b"/>
              <a:pathLst>
                <a:path w="2792729" h="1562100">
                  <a:moveTo>
                    <a:pt x="0" y="1562100"/>
                  </a:moveTo>
                  <a:lnTo>
                    <a:pt x="544252" y="0"/>
                  </a:lnTo>
                  <a:lnTo>
                    <a:pt x="2248161" y="0"/>
                  </a:lnTo>
                  <a:lnTo>
                    <a:pt x="2792411" y="1562100"/>
                  </a:lnTo>
                  <a:lnTo>
                    <a:pt x="0" y="1562100"/>
                  </a:lnTo>
                  <a:close/>
                </a:path>
              </a:pathLst>
            </a:custGeom>
            <a:ln w="3175">
              <a:solidFill>
                <a:srgbClr val="00B0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877" y="2174468"/>
              <a:ext cx="1647825" cy="1583055"/>
            </a:xfrm>
            <a:custGeom>
              <a:avLst/>
              <a:gdLst/>
              <a:ahLst/>
              <a:cxnLst/>
              <a:rect l="l" t="t" r="r" b="b"/>
              <a:pathLst>
                <a:path w="1647825" h="1583054">
                  <a:moveTo>
                    <a:pt x="983123" y="0"/>
                  </a:moveTo>
                  <a:lnTo>
                    <a:pt x="664702" y="0"/>
                  </a:lnTo>
                  <a:lnTo>
                    <a:pt x="0" y="1582737"/>
                  </a:lnTo>
                  <a:lnTo>
                    <a:pt x="1647830" y="1582737"/>
                  </a:lnTo>
                  <a:lnTo>
                    <a:pt x="983123" y="0"/>
                  </a:lnTo>
                  <a:close/>
                </a:path>
              </a:pathLst>
            </a:custGeom>
            <a:solidFill>
              <a:srgbClr val="F5C9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2877" y="2174468"/>
              <a:ext cx="1647825" cy="1583055"/>
            </a:xfrm>
            <a:custGeom>
              <a:avLst/>
              <a:gdLst/>
              <a:ahLst/>
              <a:cxnLst/>
              <a:rect l="l" t="t" r="r" b="b"/>
              <a:pathLst>
                <a:path w="1647825" h="1583054">
                  <a:moveTo>
                    <a:pt x="0" y="1582740"/>
                  </a:moveTo>
                  <a:lnTo>
                    <a:pt x="664702" y="0"/>
                  </a:lnTo>
                  <a:lnTo>
                    <a:pt x="983123" y="0"/>
                  </a:lnTo>
                  <a:lnTo>
                    <a:pt x="1647830" y="1582740"/>
                  </a:lnTo>
                  <a:lnTo>
                    <a:pt x="0" y="1582740"/>
                  </a:lnTo>
                  <a:close/>
                </a:path>
              </a:pathLst>
            </a:custGeom>
            <a:ln w="3175">
              <a:solidFill>
                <a:srgbClr val="00B0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2953" y="2465832"/>
            <a:ext cx="953135" cy="9398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spcBef>
                <a:spcPts val="459"/>
              </a:spcBef>
            </a:pPr>
            <a:r>
              <a:rPr sz="1700" spc="-5" dirty="0">
                <a:solidFill>
                  <a:srgbClr val="002060"/>
                </a:solidFill>
                <a:latin typeface="Arial"/>
                <a:cs typeface="Arial"/>
              </a:rPr>
              <a:t>CoNs</a:t>
            </a:r>
            <a:endParaRPr sz="1700">
              <a:latin typeface="Arial"/>
              <a:cs typeface="Arial"/>
            </a:endParaRPr>
          </a:p>
          <a:p>
            <a:pPr algn="ctr">
              <a:spcBef>
                <a:spcPts val="360"/>
              </a:spcBef>
            </a:pPr>
            <a:r>
              <a:rPr sz="1700" i="1" dirty="0">
                <a:solidFill>
                  <a:srgbClr val="002060"/>
                </a:solidFill>
                <a:latin typeface="Arial"/>
                <a:cs typeface="Arial"/>
              </a:rPr>
              <a:t>Vs.</a:t>
            </a:r>
            <a:endParaRPr sz="1700">
              <a:latin typeface="Arial"/>
              <a:cs typeface="Arial"/>
            </a:endParaRPr>
          </a:p>
          <a:p>
            <a:pPr marL="12700">
              <a:spcBef>
                <a:spcPts val="360"/>
              </a:spcBef>
            </a:pPr>
            <a:r>
              <a:rPr sz="1700" i="1" dirty="0">
                <a:solidFill>
                  <a:srgbClr val="002060"/>
                </a:solidFill>
                <a:latin typeface="Arial"/>
                <a:cs typeface="Arial"/>
              </a:rPr>
              <a:t>S.</a:t>
            </a:r>
            <a:r>
              <a:rPr sz="1700" i="1" spc="-7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2060"/>
                </a:solidFill>
                <a:latin typeface="Arial"/>
                <a:cs typeface="Arial"/>
              </a:rPr>
              <a:t>aureus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3870" y="2307335"/>
            <a:ext cx="18891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7600"/>
              </a:lnSpc>
              <a:spcBef>
                <a:spcPts val="100"/>
              </a:spcBef>
            </a:pPr>
            <a:r>
              <a:rPr sz="1700" spc="-5" dirty="0">
                <a:solidFill>
                  <a:srgbClr val="002060"/>
                </a:solidFill>
                <a:latin typeface="Arial"/>
                <a:cs typeface="Arial"/>
              </a:rPr>
              <a:t>speciation</a:t>
            </a:r>
            <a:r>
              <a:rPr sz="1700" spc="-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002060"/>
                </a:solidFill>
                <a:latin typeface="Arial"/>
                <a:cs typeface="Arial"/>
              </a:rPr>
              <a:t>common  staphylococcal  </a:t>
            </a:r>
            <a:r>
              <a:rPr sz="1700" dirty="0">
                <a:solidFill>
                  <a:srgbClr val="002060"/>
                </a:solidFill>
                <a:latin typeface="Arial"/>
                <a:cs typeface="Arial"/>
              </a:rPr>
              <a:t>pathogens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73496" y="2172881"/>
            <a:ext cx="1908175" cy="1586230"/>
            <a:chOff x="4849495" y="2172881"/>
            <a:chExt cx="1908175" cy="1586230"/>
          </a:xfrm>
        </p:grpSpPr>
        <p:sp>
          <p:nvSpPr>
            <p:cNvPr id="13" name="object 13"/>
            <p:cNvSpPr/>
            <p:nvPr/>
          </p:nvSpPr>
          <p:spPr>
            <a:xfrm>
              <a:off x="4851082" y="2174468"/>
              <a:ext cx="1905000" cy="1583055"/>
            </a:xfrm>
            <a:custGeom>
              <a:avLst/>
              <a:gdLst/>
              <a:ahLst/>
              <a:cxnLst/>
              <a:rect l="l" t="t" r="r" b="b"/>
              <a:pathLst>
                <a:path w="1905000" h="1583054">
                  <a:moveTo>
                    <a:pt x="1166075" y="0"/>
                  </a:moveTo>
                  <a:lnTo>
                    <a:pt x="738911" y="0"/>
                  </a:lnTo>
                  <a:lnTo>
                    <a:pt x="0" y="1582737"/>
                  </a:lnTo>
                  <a:lnTo>
                    <a:pt x="1905000" y="1582737"/>
                  </a:lnTo>
                  <a:lnTo>
                    <a:pt x="1166075" y="0"/>
                  </a:lnTo>
                  <a:close/>
                </a:path>
              </a:pathLst>
            </a:custGeom>
            <a:solidFill>
              <a:srgbClr val="F5C9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51082" y="2174468"/>
              <a:ext cx="1905000" cy="1583055"/>
            </a:xfrm>
            <a:custGeom>
              <a:avLst/>
              <a:gdLst/>
              <a:ahLst/>
              <a:cxnLst/>
              <a:rect l="l" t="t" r="r" b="b"/>
              <a:pathLst>
                <a:path w="1905000" h="1583054">
                  <a:moveTo>
                    <a:pt x="0" y="1582740"/>
                  </a:moveTo>
                  <a:lnTo>
                    <a:pt x="738917" y="0"/>
                  </a:lnTo>
                  <a:lnTo>
                    <a:pt x="1166080" y="0"/>
                  </a:lnTo>
                  <a:lnTo>
                    <a:pt x="1905001" y="1582740"/>
                  </a:lnTo>
                  <a:lnTo>
                    <a:pt x="0" y="1582740"/>
                  </a:lnTo>
                  <a:close/>
                </a:path>
              </a:pathLst>
            </a:custGeom>
            <a:ln w="3175">
              <a:solidFill>
                <a:srgbClr val="00B0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89395" y="2596895"/>
            <a:ext cx="13957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020" marR="226060" indent="-307340">
              <a:lnSpc>
                <a:spcPct val="117600"/>
              </a:lnSpc>
              <a:spcBef>
                <a:spcPts val="100"/>
              </a:spcBef>
            </a:pPr>
            <a:r>
              <a:rPr sz="1700" i="1" dirty="0">
                <a:solidFill>
                  <a:srgbClr val="002060"/>
                </a:solidFill>
                <a:latin typeface="Arial"/>
                <a:cs typeface="Arial"/>
              </a:rPr>
              <a:t>S.</a:t>
            </a:r>
            <a:r>
              <a:rPr sz="1700" i="1" spc="-6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700" i="1" spc="-5" dirty="0">
                <a:solidFill>
                  <a:srgbClr val="002060"/>
                </a:solidFill>
                <a:latin typeface="Arial"/>
                <a:cs typeface="Arial"/>
              </a:rPr>
              <a:t>aureus  </a:t>
            </a:r>
            <a:r>
              <a:rPr sz="1700" i="1" dirty="0">
                <a:solidFill>
                  <a:srgbClr val="002060"/>
                </a:solidFill>
                <a:latin typeface="Arial"/>
                <a:cs typeface="Arial"/>
              </a:rPr>
              <a:t>Vs.</a:t>
            </a:r>
            <a:endParaRPr sz="1700">
              <a:latin typeface="Arial"/>
              <a:cs typeface="Arial"/>
            </a:endParaRPr>
          </a:p>
          <a:p>
            <a:pPr marL="12700">
              <a:spcBef>
                <a:spcPts val="360"/>
              </a:spcBef>
            </a:pPr>
            <a:r>
              <a:rPr sz="1700" i="1" dirty="0">
                <a:solidFill>
                  <a:srgbClr val="002060"/>
                </a:solidFill>
                <a:latin typeface="Arial"/>
                <a:cs typeface="Arial"/>
              </a:rPr>
              <a:t>S.</a:t>
            </a:r>
            <a:r>
              <a:rPr sz="1700" i="1" spc="-8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2060"/>
                </a:solidFill>
                <a:latin typeface="Arial"/>
                <a:cs typeface="Arial"/>
              </a:rPr>
              <a:t>epidermidis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87375" y="4117341"/>
            <a:ext cx="8146415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pc="5" dirty="0">
                <a:latin typeface="Arial"/>
                <a:cs typeface="Arial"/>
              </a:rPr>
              <a:t>Illumina </a:t>
            </a:r>
            <a:r>
              <a:rPr spc="-15" dirty="0">
                <a:latin typeface="Arial"/>
                <a:cs typeface="Arial"/>
              </a:rPr>
              <a:t>recommends </a:t>
            </a:r>
            <a:r>
              <a:rPr spc="25" dirty="0">
                <a:latin typeface="Arial"/>
                <a:cs typeface="Arial"/>
              </a:rPr>
              <a:t>targeting </a:t>
            </a:r>
            <a:r>
              <a:rPr spc="-5" dirty="0">
                <a:latin typeface="Arial"/>
                <a:cs typeface="Arial"/>
              </a:rPr>
              <a:t>regions </a:t>
            </a:r>
            <a:r>
              <a:rPr spc="30" dirty="0">
                <a:latin typeface="Arial"/>
                <a:cs typeface="Arial"/>
              </a:rPr>
              <a:t>that </a:t>
            </a:r>
            <a:r>
              <a:rPr spc="-10" dirty="0">
                <a:latin typeface="Arial"/>
                <a:cs typeface="Arial"/>
              </a:rPr>
              <a:t>result </a:t>
            </a:r>
            <a:r>
              <a:rPr spc="25" dirty="0">
                <a:latin typeface="Arial"/>
                <a:cs typeface="Arial"/>
              </a:rPr>
              <a:t>in </a:t>
            </a:r>
            <a:r>
              <a:rPr spc="-40" dirty="0">
                <a:latin typeface="Arial"/>
                <a:cs typeface="Arial"/>
              </a:rPr>
              <a:t>an </a:t>
            </a:r>
            <a:r>
              <a:rPr spc="10" dirty="0">
                <a:latin typeface="Arial"/>
                <a:cs typeface="Arial"/>
              </a:rPr>
              <a:t>amplicon </a:t>
            </a:r>
            <a:r>
              <a:rPr spc="30" dirty="0">
                <a:latin typeface="Arial"/>
                <a:cs typeface="Arial"/>
              </a:rPr>
              <a:t>that </a:t>
            </a:r>
            <a:r>
              <a:rPr spc="-15" dirty="0">
                <a:latin typeface="Arial"/>
                <a:cs typeface="Arial"/>
              </a:rPr>
              <a:t>when  </a:t>
            </a:r>
            <a:r>
              <a:rPr spc="-30" dirty="0">
                <a:latin typeface="Arial"/>
                <a:cs typeface="Arial"/>
              </a:rPr>
              <a:t>sequenced </a:t>
            </a:r>
            <a:r>
              <a:rPr spc="35" dirty="0">
                <a:latin typeface="Arial"/>
                <a:cs typeface="Arial"/>
              </a:rPr>
              <a:t>with </a:t>
            </a:r>
            <a:r>
              <a:rPr dirty="0">
                <a:latin typeface="Arial"/>
                <a:cs typeface="Arial"/>
              </a:rPr>
              <a:t>paired</a:t>
            </a:r>
            <a:r>
              <a:rPr dirty="0">
                <a:latin typeface="FreeSans"/>
                <a:cs typeface="FreeSans"/>
              </a:rPr>
              <a:t>-</a:t>
            </a:r>
            <a:r>
              <a:rPr dirty="0">
                <a:latin typeface="Arial"/>
                <a:cs typeface="Arial"/>
              </a:rPr>
              <a:t>end </a:t>
            </a:r>
            <a:r>
              <a:rPr spc="-45" dirty="0">
                <a:latin typeface="Arial"/>
                <a:cs typeface="Arial"/>
              </a:rPr>
              <a:t>reads </a:t>
            </a:r>
            <a:r>
              <a:rPr spc="-75" dirty="0">
                <a:latin typeface="Arial"/>
                <a:cs typeface="Arial"/>
              </a:rPr>
              <a:t>has </a:t>
            </a:r>
            <a:r>
              <a:rPr spc="5" dirty="0">
                <a:latin typeface="Arial"/>
                <a:cs typeface="Arial"/>
              </a:rPr>
              <a:t>at </a:t>
            </a:r>
            <a:r>
              <a:rPr spc="-35" dirty="0">
                <a:latin typeface="Arial"/>
                <a:cs typeface="Arial"/>
              </a:rPr>
              <a:t>least </a:t>
            </a:r>
            <a:r>
              <a:rPr spc="40" dirty="0">
                <a:latin typeface="Arial"/>
                <a:cs typeface="Arial"/>
              </a:rPr>
              <a:t>~50 </a:t>
            </a:r>
            <a:r>
              <a:rPr spc="55" dirty="0">
                <a:latin typeface="Arial"/>
                <a:cs typeface="Arial"/>
              </a:rPr>
              <a:t>bp of </a:t>
            </a:r>
            <a:r>
              <a:rPr spc="10" dirty="0">
                <a:latin typeface="Arial"/>
                <a:cs typeface="Arial"/>
              </a:rPr>
              <a:t>overlapping </a:t>
            </a:r>
            <a:r>
              <a:rPr spc="-40" dirty="0">
                <a:latin typeface="Arial"/>
                <a:cs typeface="Arial"/>
              </a:rPr>
              <a:t>sequence </a:t>
            </a:r>
            <a:r>
              <a:rPr spc="25" dirty="0">
                <a:latin typeface="Arial"/>
                <a:cs typeface="Arial"/>
              </a:rPr>
              <a:t>in  </a:t>
            </a:r>
            <a:r>
              <a:rPr spc="15" dirty="0">
                <a:latin typeface="Arial"/>
                <a:cs typeface="Arial"/>
              </a:rPr>
              <a:t>the </a:t>
            </a:r>
            <a:r>
              <a:rPr spc="5" dirty="0">
                <a:latin typeface="Arial"/>
                <a:cs typeface="Arial"/>
              </a:rPr>
              <a:t>middle. </a:t>
            </a:r>
            <a:r>
              <a:rPr spc="-55" dirty="0">
                <a:latin typeface="Arial"/>
                <a:cs typeface="Arial"/>
              </a:rPr>
              <a:t>For </a:t>
            </a:r>
            <a:r>
              <a:rPr spc="-35" dirty="0">
                <a:latin typeface="Arial"/>
                <a:cs typeface="Arial"/>
              </a:rPr>
              <a:t>example, </a:t>
            </a:r>
            <a:r>
              <a:rPr spc="45" dirty="0">
                <a:latin typeface="Arial"/>
                <a:cs typeface="Arial"/>
              </a:rPr>
              <a:t>if </a:t>
            </a:r>
            <a:r>
              <a:rPr spc="20" dirty="0">
                <a:latin typeface="Arial"/>
                <a:cs typeface="Arial"/>
              </a:rPr>
              <a:t>running </a:t>
            </a:r>
            <a:r>
              <a:rPr spc="-45" dirty="0">
                <a:latin typeface="Arial"/>
                <a:cs typeface="Arial"/>
              </a:rPr>
              <a:t>2x300 </a:t>
            </a:r>
            <a:r>
              <a:rPr spc="55" dirty="0">
                <a:latin typeface="Arial"/>
                <a:cs typeface="Arial"/>
              </a:rPr>
              <a:t>bp </a:t>
            </a:r>
            <a:r>
              <a:rPr dirty="0">
                <a:latin typeface="Arial"/>
                <a:cs typeface="Arial"/>
              </a:rPr>
              <a:t>paired</a:t>
            </a:r>
            <a:r>
              <a:rPr dirty="0">
                <a:latin typeface="FreeSans"/>
                <a:cs typeface="FreeSans"/>
              </a:rPr>
              <a:t>-</a:t>
            </a:r>
            <a:r>
              <a:rPr dirty="0">
                <a:latin typeface="Arial"/>
                <a:cs typeface="Arial"/>
              </a:rPr>
              <a:t>end </a:t>
            </a:r>
            <a:r>
              <a:rPr spc="-55" dirty="0">
                <a:latin typeface="Arial"/>
                <a:cs typeface="Arial"/>
              </a:rPr>
              <a:t>reads, </a:t>
            </a:r>
            <a:r>
              <a:rPr spc="5" dirty="0">
                <a:latin typeface="Arial"/>
                <a:cs typeface="Arial"/>
              </a:rPr>
              <a:t>Illumina  </a:t>
            </a:r>
            <a:r>
              <a:rPr spc="-15" dirty="0">
                <a:latin typeface="Arial"/>
                <a:cs typeface="Arial"/>
              </a:rPr>
              <a:t>recommends </a:t>
            </a:r>
            <a:r>
              <a:rPr spc="-90" dirty="0">
                <a:latin typeface="Arial"/>
                <a:cs typeface="Arial"/>
              </a:rPr>
              <a:t>a </a:t>
            </a:r>
            <a:r>
              <a:rPr spc="-65" dirty="0">
                <a:latin typeface="Arial"/>
                <a:cs typeface="Arial"/>
              </a:rPr>
              <a:t>size </a:t>
            </a:r>
            <a:r>
              <a:rPr spc="55" dirty="0">
                <a:latin typeface="Arial"/>
                <a:cs typeface="Arial"/>
              </a:rPr>
              <a:t>of </a:t>
            </a:r>
            <a:r>
              <a:rPr spc="-30" dirty="0">
                <a:latin typeface="Arial"/>
                <a:cs typeface="Arial"/>
              </a:rPr>
              <a:t>550 </a:t>
            </a:r>
            <a:r>
              <a:rPr spc="55" dirty="0">
                <a:latin typeface="Arial"/>
                <a:cs typeface="Arial"/>
              </a:rPr>
              <a:t>bp </a:t>
            </a:r>
            <a:r>
              <a:rPr spc="35" dirty="0">
                <a:latin typeface="Arial"/>
                <a:cs typeface="Arial"/>
              </a:rPr>
              <a:t>or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smaller.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30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9498" y="6367983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38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011" y="0"/>
            <a:ext cx="1199997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98675" y="1493012"/>
            <a:ext cx="2866390" cy="3583673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4480" indent="-271780">
              <a:spcBef>
                <a:spcPts val="725"/>
              </a:spcBef>
              <a:buChar char="•"/>
              <a:tabLst>
                <a:tab pos="283845" algn="l"/>
                <a:tab pos="284480" algn="l"/>
              </a:tabLst>
            </a:pPr>
            <a:r>
              <a:rPr sz="2400" spc="-90" dirty="0">
                <a:latin typeface="Arial"/>
                <a:cs typeface="Arial"/>
              </a:rPr>
              <a:t>OTU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35" dirty="0">
                <a:latin typeface="Arial"/>
                <a:cs typeface="Arial"/>
              </a:rPr>
              <a:t>pipelines</a:t>
            </a:r>
            <a:endParaRPr sz="2400">
              <a:latin typeface="Arial"/>
              <a:cs typeface="Arial"/>
            </a:endParaRPr>
          </a:p>
          <a:p>
            <a:pPr marL="548005" lvl="1" indent="-264795">
              <a:spcBef>
                <a:spcPts val="520"/>
              </a:spcBef>
              <a:buFont typeface="Wingdings"/>
              <a:buChar char=""/>
              <a:tabLst>
                <a:tab pos="548005" algn="l"/>
              </a:tabLst>
            </a:pPr>
            <a:r>
              <a:rPr sz="2000" spc="25" dirty="0">
                <a:latin typeface="Arial"/>
                <a:cs typeface="Arial"/>
              </a:rPr>
              <a:t>QIIME-uclust</a:t>
            </a:r>
            <a:endParaRPr sz="2000">
              <a:latin typeface="Arial"/>
              <a:cs typeface="Arial"/>
            </a:endParaRPr>
          </a:p>
          <a:p>
            <a:pPr marL="548005" lvl="1" indent="-264795">
              <a:spcBef>
                <a:spcPts val="380"/>
              </a:spcBef>
              <a:buFont typeface="Wingdings"/>
              <a:buChar char=""/>
              <a:tabLst>
                <a:tab pos="548005" algn="l"/>
              </a:tabLst>
            </a:pPr>
            <a:r>
              <a:rPr sz="2000" spc="-35" dirty="0">
                <a:latin typeface="Arial"/>
                <a:cs typeface="Arial"/>
              </a:rPr>
              <a:t>MOTHUR</a:t>
            </a:r>
            <a:endParaRPr sz="2000">
              <a:latin typeface="Arial"/>
              <a:cs typeface="Arial"/>
            </a:endParaRPr>
          </a:p>
          <a:p>
            <a:pPr marL="548005" lvl="1" indent="-264795">
              <a:spcBef>
                <a:spcPts val="409"/>
              </a:spcBef>
              <a:buFont typeface="Wingdings"/>
              <a:buChar char=""/>
              <a:tabLst>
                <a:tab pos="548005" algn="l"/>
              </a:tabLst>
            </a:pPr>
            <a:r>
              <a:rPr sz="2000" spc="-114" dirty="0">
                <a:latin typeface="Arial"/>
                <a:cs typeface="Arial"/>
              </a:rPr>
              <a:t>USEARCH-UPARSE</a:t>
            </a:r>
            <a:endParaRPr sz="2000">
              <a:latin typeface="Arial"/>
              <a:cs typeface="Arial"/>
            </a:endParaRPr>
          </a:p>
          <a:p>
            <a:pPr lvl="1">
              <a:spcBef>
                <a:spcPts val="30"/>
              </a:spcBef>
              <a:buFont typeface="Wingdings"/>
              <a:buChar char=""/>
            </a:pPr>
            <a:endParaRPr sz="3800">
              <a:latin typeface="Arial"/>
              <a:cs typeface="Arial"/>
            </a:endParaRPr>
          </a:p>
          <a:p>
            <a:pPr marL="284480" indent="-271780">
              <a:buChar char="•"/>
              <a:tabLst>
                <a:tab pos="283845" algn="l"/>
                <a:tab pos="284480" algn="l"/>
              </a:tabLst>
            </a:pPr>
            <a:r>
              <a:rPr sz="2400" spc="-135" dirty="0">
                <a:latin typeface="Arial"/>
                <a:cs typeface="Arial"/>
              </a:rPr>
              <a:t>ASV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35" dirty="0">
                <a:latin typeface="Arial"/>
                <a:cs typeface="Arial"/>
              </a:rPr>
              <a:t>pipelines</a:t>
            </a:r>
            <a:endParaRPr sz="2400">
              <a:latin typeface="Arial"/>
              <a:cs typeface="Arial"/>
            </a:endParaRPr>
          </a:p>
          <a:p>
            <a:pPr marL="548005" lvl="1" indent="-264795">
              <a:spcBef>
                <a:spcPts val="425"/>
              </a:spcBef>
              <a:buFont typeface="Wingdings"/>
              <a:buChar char=""/>
              <a:tabLst>
                <a:tab pos="548005" algn="l"/>
              </a:tabLst>
            </a:pPr>
            <a:r>
              <a:rPr sz="2000" spc="-5" dirty="0">
                <a:latin typeface="Arial"/>
                <a:cs typeface="Arial"/>
              </a:rPr>
              <a:t>DADA2</a:t>
            </a:r>
            <a:endParaRPr sz="2000">
              <a:latin typeface="Arial"/>
              <a:cs typeface="Arial"/>
            </a:endParaRPr>
          </a:p>
          <a:p>
            <a:pPr marL="548005" lvl="1" indent="-264795">
              <a:spcBef>
                <a:spcPts val="405"/>
              </a:spcBef>
              <a:buFont typeface="Wingdings"/>
              <a:buChar char=""/>
              <a:tabLst>
                <a:tab pos="548005" algn="l"/>
              </a:tabLst>
            </a:pPr>
            <a:r>
              <a:rPr sz="2000" spc="50" dirty="0">
                <a:latin typeface="Arial"/>
                <a:cs typeface="Arial"/>
              </a:rPr>
              <a:t>Qiime2-Deblur</a:t>
            </a:r>
            <a:endParaRPr sz="2000">
              <a:latin typeface="Arial"/>
              <a:cs typeface="Arial"/>
            </a:endParaRPr>
          </a:p>
          <a:p>
            <a:pPr marL="548005" lvl="1" indent="-264795">
              <a:spcBef>
                <a:spcPts val="385"/>
              </a:spcBef>
              <a:buFont typeface="Wingdings"/>
              <a:buChar char=""/>
              <a:tabLst>
                <a:tab pos="548005" algn="l"/>
              </a:tabLst>
            </a:pPr>
            <a:r>
              <a:rPr sz="2000" spc="-75" dirty="0">
                <a:latin typeface="Arial"/>
                <a:cs typeface="Arial"/>
              </a:rPr>
              <a:t>USEARCH-UNOISE3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9445" y="5911597"/>
            <a:ext cx="7188200" cy="252633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170"/>
              </a:spcBef>
            </a:pPr>
            <a:r>
              <a:rPr sz="800" spc="-10" dirty="0">
                <a:latin typeface="Arial"/>
                <a:cs typeface="Arial"/>
              </a:rPr>
              <a:t>Prodan </a:t>
            </a:r>
            <a:r>
              <a:rPr sz="800" spc="-40" dirty="0">
                <a:latin typeface="Arial"/>
                <a:cs typeface="Arial"/>
              </a:rPr>
              <a:t>A, </a:t>
            </a:r>
            <a:r>
              <a:rPr sz="800" spc="-5" dirty="0">
                <a:latin typeface="Arial"/>
                <a:cs typeface="Arial"/>
              </a:rPr>
              <a:t>Tremaroli </a:t>
            </a:r>
            <a:r>
              <a:rPr sz="800" spc="-45" dirty="0">
                <a:latin typeface="Arial"/>
                <a:cs typeface="Arial"/>
              </a:rPr>
              <a:t>V, </a:t>
            </a:r>
            <a:r>
              <a:rPr sz="800" dirty="0">
                <a:latin typeface="Arial"/>
                <a:cs typeface="Arial"/>
              </a:rPr>
              <a:t>Brolin </a:t>
            </a:r>
            <a:r>
              <a:rPr sz="800" spc="-35" dirty="0">
                <a:latin typeface="Arial"/>
                <a:cs typeface="Arial"/>
              </a:rPr>
              <a:t>H, </a:t>
            </a:r>
            <a:r>
              <a:rPr sz="800" spc="-5" dirty="0">
                <a:latin typeface="Arial"/>
                <a:cs typeface="Arial"/>
              </a:rPr>
              <a:t>Zwinderman </a:t>
            </a:r>
            <a:r>
              <a:rPr sz="800" spc="-35" dirty="0">
                <a:latin typeface="Arial"/>
                <a:cs typeface="Arial"/>
              </a:rPr>
              <a:t>AH, </a:t>
            </a:r>
            <a:r>
              <a:rPr sz="800" spc="10" dirty="0">
                <a:latin typeface="Arial"/>
                <a:cs typeface="Arial"/>
              </a:rPr>
              <a:t>Nieuwdorp </a:t>
            </a:r>
            <a:r>
              <a:rPr sz="800" spc="-5" dirty="0">
                <a:latin typeface="Arial"/>
                <a:cs typeface="Arial"/>
              </a:rPr>
              <a:t>M, </a:t>
            </a:r>
            <a:r>
              <a:rPr sz="800" spc="-20" dirty="0">
                <a:latin typeface="Arial"/>
                <a:cs typeface="Arial"/>
              </a:rPr>
              <a:t>Levin </a:t>
            </a:r>
            <a:r>
              <a:rPr sz="800" spc="-95" dirty="0">
                <a:latin typeface="Arial"/>
                <a:cs typeface="Arial"/>
              </a:rPr>
              <a:t>E. </a:t>
            </a:r>
            <a:r>
              <a:rPr sz="800" dirty="0">
                <a:latin typeface="Arial"/>
                <a:cs typeface="Arial"/>
              </a:rPr>
              <a:t>Comparing </a:t>
            </a:r>
            <a:r>
              <a:rPr sz="800" spc="10" dirty="0">
                <a:latin typeface="Arial"/>
                <a:cs typeface="Arial"/>
              </a:rPr>
              <a:t>bioinformatic </a:t>
            </a:r>
            <a:r>
              <a:rPr sz="800" spc="-5" dirty="0">
                <a:latin typeface="Arial"/>
                <a:cs typeface="Arial"/>
              </a:rPr>
              <a:t>pipelines </a:t>
            </a:r>
            <a:r>
              <a:rPr sz="800" spc="20" dirty="0">
                <a:latin typeface="Arial"/>
                <a:cs typeface="Arial"/>
              </a:rPr>
              <a:t>for </a:t>
            </a:r>
            <a:r>
              <a:rPr sz="800" spc="5" dirty="0">
                <a:latin typeface="Arial"/>
                <a:cs typeface="Arial"/>
              </a:rPr>
              <a:t>microbial </a:t>
            </a:r>
            <a:r>
              <a:rPr sz="800" spc="-45" dirty="0">
                <a:latin typeface="Arial"/>
                <a:cs typeface="Arial"/>
              </a:rPr>
              <a:t>16S </a:t>
            </a:r>
            <a:r>
              <a:rPr sz="800" spc="-25" dirty="0">
                <a:latin typeface="Arial"/>
                <a:cs typeface="Arial"/>
              </a:rPr>
              <a:t>rRNA </a:t>
            </a:r>
            <a:r>
              <a:rPr sz="800" spc="5" dirty="0">
                <a:latin typeface="Arial"/>
                <a:cs typeface="Arial"/>
              </a:rPr>
              <a:t>amplicon </a:t>
            </a:r>
            <a:r>
              <a:rPr sz="800" spc="-15" dirty="0">
                <a:latin typeface="Arial"/>
                <a:cs typeface="Arial"/>
              </a:rPr>
              <a:t>sequencing. </a:t>
            </a:r>
            <a:r>
              <a:rPr sz="800" spc="-20" dirty="0">
                <a:latin typeface="Arial"/>
                <a:cs typeface="Arial"/>
              </a:rPr>
              <a:t>2020.  </a:t>
            </a:r>
            <a:r>
              <a:rPr sz="800" spc="5" dirty="0">
                <a:latin typeface="Arial"/>
                <a:cs typeface="Arial"/>
              </a:rPr>
              <a:t>https://doi.org/10.1371/journal.pone.0227434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29034" y="1713192"/>
            <a:ext cx="5138106" cy="3689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AE6FE63-8186-7143-94B4-D78460408A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8675" y="554228"/>
            <a:ext cx="3959860" cy="48260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solidFill>
                  <a:srgbClr val="C00000"/>
                </a:solidFill>
              </a:rPr>
              <a:t>pipelines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90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C4BC2-7107-9044-BEDE-1D749DF1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CD2B3-78F6-D841-8D91-53E55634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41BF3E-2D70-E34A-AE64-7118C95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35" y="545271"/>
            <a:ext cx="9136154" cy="1561824"/>
          </a:xfrm>
        </p:spPr>
        <p:txBody>
          <a:bodyPr/>
          <a:lstStyle/>
          <a:p>
            <a:pPr algn="ctr"/>
            <a:r>
              <a:rPr lang="en-GB" sz="5400" dirty="0"/>
              <a:t>Metagenomics for Microbial community analysis</a:t>
            </a:r>
            <a:endParaRPr lang="en-DK" sz="19900" dirty="0">
              <a:latin typeface="Agency FB" panose="020B0503020202020204" pitchFamily="34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EDEF0F79-8ADB-5F46-B5AE-60DC21578D3C}"/>
              </a:ext>
            </a:extLst>
          </p:cNvPr>
          <p:cNvSpPr/>
          <p:nvPr/>
        </p:nvSpPr>
        <p:spPr>
          <a:xfrm>
            <a:off x="5416712" y="2584172"/>
            <a:ext cx="6226849" cy="4100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D7394-2CDA-76B5-2D6D-C5C87AD74C1B}"/>
              </a:ext>
            </a:extLst>
          </p:cNvPr>
          <p:cNvSpPr txBox="1"/>
          <p:nvPr/>
        </p:nvSpPr>
        <p:spPr>
          <a:xfrm>
            <a:off x="0" y="3380125"/>
            <a:ext cx="511865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2000" b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Gildas</a:t>
            </a:r>
            <a:r>
              <a:rPr lang="en-GB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2000" b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Hounmanou</a:t>
            </a:r>
            <a:r>
              <a:rPr lang="en-GB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PhD</a:t>
            </a:r>
          </a:p>
          <a:p>
            <a:pPr lvl="1"/>
            <a:endParaRPr lang="en-GB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GB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Assistant Professor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@Food Safety and Zoonosis, University of Copenhagen, Denmark</a:t>
            </a:r>
          </a:p>
          <a:p>
            <a:pPr lvl="1"/>
            <a:endParaRPr lang="en-GB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GB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Research Fellow</a:t>
            </a:r>
          </a:p>
          <a:p>
            <a:pPr lvl="1"/>
            <a:r>
              <a:rPr lang="en-GB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@Microbial Genomics Section, National Institutes of Health, USA</a:t>
            </a:r>
          </a:p>
        </p:txBody>
      </p:sp>
    </p:spTree>
    <p:extLst>
      <p:ext uri="{BB962C8B-B14F-4D97-AF65-F5344CB8AC3E}">
        <p14:creationId xmlns:p14="http://schemas.microsoft.com/office/powerpoint/2010/main" val="2265686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8675" y="554228"/>
            <a:ext cx="3959860" cy="48260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solidFill>
                  <a:srgbClr val="C00000"/>
                </a:solidFill>
              </a:rPr>
              <a:t>pipelines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98676" y="1181101"/>
            <a:ext cx="7816850" cy="216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marR="5080" indent="-271780">
              <a:spcBef>
                <a:spcPts val="100"/>
              </a:spcBef>
              <a:buChar char="•"/>
              <a:tabLst>
                <a:tab pos="283845" algn="l"/>
                <a:tab pos="284480" algn="l"/>
              </a:tabLst>
            </a:pPr>
            <a:r>
              <a:rPr sz="2000" spc="30" dirty="0">
                <a:latin typeface="Arial"/>
                <a:cs typeface="Arial"/>
              </a:rPr>
              <a:t>Filtering, </a:t>
            </a:r>
            <a:r>
              <a:rPr sz="2000" spc="45" dirty="0">
                <a:latin typeface="Arial"/>
                <a:cs typeface="Arial"/>
              </a:rPr>
              <a:t>dereplication, </a:t>
            </a:r>
            <a:r>
              <a:rPr sz="2000" spc="5" dirty="0">
                <a:latin typeface="Arial"/>
                <a:cs typeface="Arial"/>
              </a:rPr>
              <a:t>sample </a:t>
            </a:r>
            <a:r>
              <a:rPr sz="2000" spc="15" dirty="0">
                <a:latin typeface="Arial"/>
                <a:cs typeface="Arial"/>
              </a:rPr>
              <a:t>inference, </a:t>
            </a:r>
            <a:r>
              <a:rPr sz="2000" spc="25" dirty="0">
                <a:latin typeface="Arial"/>
                <a:cs typeface="Arial"/>
              </a:rPr>
              <a:t>chimera </a:t>
            </a:r>
            <a:r>
              <a:rPr sz="2000" spc="55" dirty="0">
                <a:latin typeface="Arial"/>
                <a:cs typeface="Arial"/>
              </a:rPr>
              <a:t>identification,  </a:t>
            </a:r>
            <a:r>
              <a:rPr sz="2000" spc="25" dirty="0">
                <a:latin typeface="Arial"/>
                <a:cs typeface="Arial"/>
              </a:rPr>
              <a:t>and </a:t>
            </a:r>
            <a:r>
              <a:rPr sz="2000" spc="65" dirty="0">
                <a:latin typeface="Arial"/>
                <a:cs typeface="Arial"/>
              </a:rPr>
              <a:t>merging </a:t>
            </a:r>
            <a:r>
              <a:rPr sz="2000" spc="85" dirty="0">
                <a:latin typeface="Arial"/>
                <a:cs typeface="Arial"/>
              </a:rPr>
              <a:t>of </a:t>
            </a:r>
            <a:r>
              <a:rPr sz="2000" spc="55" dirty="0">
                <a:latin typeface="Arial"/>
                <a:cs typeface="Arial"/>
              </a:rPr>
              <a:t>paired-end </a:t>
            </a:r>
            <a:r>
              <a:rPr sz="2000" spc="-25" dirty="0">
                <a:latin typeface="Arial"/>
                <a:cs typeface="Arial"/>
              </a:rPr>
              <a:t>reads:</a:t>
            </a:r>
            <a:r>
              <a:rPr sz="2000" spc="175" dirty="0">
                <a:latin typeface="Arial"/>
                <a:cs typeface="Arial"/>
              </a:rPr>
              <a:t> </a:t>
            </a:r>
            <a:r>
              <a:rPr sz="2000" b="1" spc="-145" dirty="0">
                <a:latin typeface="DejaVu Sans"/>
                <a:cs typeface="DejaVu Sans"/>
              </a:rPr>
              <a:t>DADA2</a:t>
            </a:r>
            <a:endParaRPr sz="2000">
              <a:latin typeface="DejaVu Sans"/>
              <a:cs typeface="DejaVu Sans"/>
            </a:endParaRPr>
          </a:p>
          <a:p>
            <a:pPr marL="12700">
              <a:spcBef>
                <a:spcPts val="815"/>
              </a:spcBef>
            </a:pPr>
            <a:r>
              <a:rPr sz="2000" u="sng" spc="75" dirty="0">
                <a:solidFill>
                  <a:srgbClr val="A31D20"/>
                </a:solidFill>
                <a:uFill>
                  <a:solidFill>
                    <a:srgbClr val="A31D20"/>
                  </a:solidFill>
                </a:uFill>
                <a:latin typeface="Arial"/>
                <a:cs typeface="Arial"/>
              </a:rPr>
              <a:t>https://benjjneb.github.io/dada2/tutorial.html</a:t>
            </a:r>
            <a:endParaRPr sz="2000">
              <a:latin typeface="Arial"/>
              <a:cs typeface="Arial"/>
            </a:endParaRPr>
          </a:p>
          <a:p>
            <a:pPr marL="284480" indent="-271780">
              <a:spcBef>
                <a:spcPts val="790"/>
              </a:spcBef>
              <a:buChar char="•"/>
              <a:tabLst>
                <a:tab pos="283845" algn="l"/>
                <a:tab pos="284480" algn="l"/>
              </a:tabLst>
            </a:pPr>
            <a:r>
              <a:rPr sz="2000" spc="50" dirty="0">
                <a:latin typeface="Arial"/>
                <a:cs typeface="Arial"/>
              </a:rPr>
              <a:t>Differential </a:t>
            </a:r>
            <a:r>
              <a:rPr sz="2000" spc="10" dirty="0">
                <a:latin typeface="Arial"/>
                <a:cs typeface="Arial"/>
              </a:rPr>
              <a:t>abundance: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b="1" spc="-215" dirty="0">
                <a:latin typeface="DejaVu Sans"/>
                <a:cs typeface="DejaVu Sans"/>
              </a:rPr>
              <a:t>DeSeq2</a:t>
            </a:r>
            <a:endParaRPr sz="2000">
              <a:latin typeface="DejaVu Sans"/>
              <a:cs typeface="DejaVu Sans"/>
            </a:endParaRPr>
          </a:p>
          <a:p>
            <a:pPr marL="283845" marR="111760" indent="-271780">
              <a:lnSpc>
                <a:spcPts val="2400"/>
              </a:lnSpc>
              <a:spcBef>
                <a:spcPts val="875"/>
              </a:spcBef>
              <a:buChar char="•"/>
              <a:tabLst>
                <a:tab pos="283845" algn="l"/>
                <a:tab pos="284480" algn="l"/>
              </a:tabLst>
            </a:pPr>
            <a:r>
              <a:rPr sz="2000" spc="15" dirty="0">
                <a:latin typeface="Arial"/>
                <a:cs typeface="Arial"/>
              </a:rPr>
              <a:t>Diversity, </a:t>
            </a:r>
            <a:r>
              <a:rPr sz="2000" spc="75" dirty="0">
                <a:latin typeface="Arial"/>
                <a:cs typeface="Arial"/>
              </a:rPr>
              <a:t>ordination </a:t>
            </a:r>
            <a:r>
              <a:rPr sz="2000" spc="35" dirty="0">
                <a:latin typeface="Arial"/>
                <a:cs typeface="Arial"/>
              </a:rPr>
              <a:t>plots, </a:t>
            </a:r>
            <a:r>
              <a:rPr sz="2000" spc="30" dirty="0">
                <a:latin typeface="Arial"/>
                <a:cs typeface="Arial"/>
              </a:rPr>
              <a:t>Adonis </a:t>
            </a:r>
            <a:r>
              <a:rPr sz="2000" spc="25" dirty="0">
                <a:latin typeface="Arial"/>
                <a:cs typeface="Arial"/>
              </a:rPr>
              <a:t>(permanova significance </a:t>
            </a:r>
            <a:r>
              <a:rPr sz="2000" spc="50" dirty="0">
                <a:latin typeface="Arial"/>
                <a:cs typeface="Arial"/>
              </a:rPr>
              <a:t>test  </a:t>
            </a:r>
            <a:r>
              <a:rPr sz="2000" spc="80" dirty="0">
                <a:latin typeface="Arial"/>
                <a:cs typeface="Arial"/>
              </a:rPr>
              <a:t>for </a:t>
            </a:r>
            <a:r>
              <a:rPr sz="2000" spc="65" dirty="0">
                <a:latin typeface="Arial"/>
                <a:cs typeface="Arial"/>
              </a:rPr>
              <a:t>group-level </a:t>
            </a:r>
            <a:r>
              <a:rPr sz="2000" spc="15" dirty="0">
                <a:latin typeface="Arial"/>
                <a:cs typeface="Arial"/>
              </a:rPr>
              <a:t>differences): </a:t>
            </a:r>
            <a:r>
              <a:rPr sz="2100" b="1" i="1" spc="-240" dirty="0">
                <a:latin typeface="DejaVu Sans"/>
                <a:cs typeface="DejaVu Sans"/>
              </a:rPr>
              <a:t>phyloseq,</a:t>
            </a:r>
            <a:r>
              <a:rPr sz="2100" b="1" i="1" dirty="0">
                <a:latin typeface="DejaVu Sans"/>
                <a:cs typeface="DejaVu Sans"/>
              </a:rPr>
              <a:t> </a:t>
            </a:r>
            <a:r>
              <a:rPr sz="2100" b="1" i="1" spc="-270" dirty="0">
                <a:latin typeface="DejaVu Sans"/>
                <a:cs typeface="DejaVu Sans"/>
              </a:rPr>
              <a:t>vegan</a:t>
            </a:r>
            <a:endParaRPr sz="2100">
              <a:latin typeface="DejaVu Sans"/>
              <a:cs typeface="DejaVu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56767" y="3561681"/>
            <a:ext cx="3133725" cy="2772410"/>
            <a:chOff x="2732766" y="3561681"/>
            <a:chExt cx="3133725" cy="2772410"/>
          </a:xfrm>
        </p:grpSpPr>
        <p:sp>
          <p:nvSpPr>
            <p:cNvPr id="5" name="object 5"/>
            <p:cNvSpPr/>
            <p:nvPr/>
          </p:nvSpPr>
          <p:spPr>
            <a:xfrm>
              <a:off x="2749951" y="3565037"/>
              <a:ext cx="3113405" cy="2752090"/>
            </a:xfrm>
            <a:custGeom>
              <a:avLst/>
              <a:gdLst/>
              <a:ahLst/>
              <a:cxnLst/>
              <a:rect l="l" t="t" r="r" b="b"/>
              <a:pathLst>
                <a:path w="3113404" h="2752090">
                  <a:moveTo>
                    <a:pt x="0" y="2193528"/>
                  </a:moveTo>
                  <a:lnTo>
                    <a:pt x="3112797" y="2193528"/>
                  </a:lnTo>
                </a:path>
                <a:path w="3113404" h="2752090">
                  <a:moveTo>
                    <a:pt x="0" y="1331921"/>
                  </a:moveTo>
                  <a:lnTo>
                    <a:pt x="3112797" y="1331921"/>
                  </a:lnTo>
                </a:path>
                <a:path w="3113404" h="2752090">
                  <a:moveTo>
                    <a:pt x="0" y="470315"/>
                  </a:moveTo>
                  <a:lnTo>
                    <a:pt x="3112797" y="470315"/>
                  </a:lnTo>
                </a:path>
                <a:path w="3113404" h="2752090">
                  <a:moveTo>
                    <a:pt x="554423" y="2751710"/>
                  </a:moveTo>
                  <a:lnTo>
                    <a:pt x="554423" y="0"/>
                  </a:lnTo>
                </a:path>
                <a:path w="3113404" h="2752090">
                  <a:moveTo>
                    <a:pt x="1156887" y="2751710"/>
                  </a:moveTo>
                  <a:lnTo>
                    <a:pt x="1156887" y="0"/>
                  </a:lnTo>
                </a:path>
                <a:path w="3113404" h="2752090">
                  <a:moveTo>
                    <a:pt x="1759290" y="2751710"/>
                  </a:moveTo>
                  <a:lnTo>
                    <a:pt x="1759290" y="0"/>
                  </a:lnTo>
                </a:path>
                <a:path w="3113404" h="2752090">
                  <a:moveTo>
                    <a:pt x="2361754" y="2751710"/>
                  </a:moveTo>
                  <a:lnTo>
                    <a:pt x="2361754" y="0"/>
                  </a:lnTo>
                </a:path>
                <a:path w="3113404" h="2752090">
                  <a:moveTo>
                    <a:pt x="2964156" y="2751710"/>
                  </a:moveTo>
                  <a:lnTo>
                    <a:pt x="2964156" y="0"/>
                  </a:lnTo>
                </a:path>
              </a:pathLst>
            </a:custGeom>
            <a:ln w="3324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49951" y="3565037"/>
              <a:ext cx="3113405" cy="2752090"/>
            </a:xfrm>
            <a:custGeom>
              <a:avLst/>
              <a:gdLst/>
              <a:ahLst/>
              <a:cxnLst/>
              <a:rect l="l" t="t" r="r" b="b"/>
              <a:pathLst>
                <a:path w="3113404" h="2752090">
                  <a:moveTo>
                    <a:pt x="0" y="2624332"/>
                  </a:moveTo>
                  <a:lnTo>
                    <a:pt x="3112797" y="2624332"/>
                  </a:lnTo>
                </a:path>
                <a:path w="3113404" h="2752090">
                  <a:moveTo>
                    <a:pt x="0" y="1762725"/>
                  </a:moveTo>
                  <a:lnTo>
                    <a:pt x="3112797" y="1762725"/>
                  </a:lnTo>
                </a:path>
                <a:path w="3113404" h="2752090">
                  <a:moveTo>
                    <a:pt x="0" y="901118"/>
                  </a:moveTo>
                  <a:lnTo>
                    <a:pt x="3112797" y="901118"/>
                  </a:lnTo>
                </a:path>
                <a:path w="3113404" h="2752090">
                  <a:moveTo>
                    <a:pt x="0" y="39511"/>
                  </a:moveTo>
                  <a:lnTo>
                    <a:pt x="3112797" y="39511"/>
                  </a:lnTo>
                </a:path>
                <a:path w="3113404" h="2752090">
                  <a:moveTo>
                    <a:pt x="253253" y="2751710"/>
                  </a:moveTo>
                  <a:lnTo>
                    <a:pt x="253253" y="0"/>
                  </a:lnTo>
                </a:path>
                <a:path w="3113404" h="2752090">
                  <a:moveTo>
                    <a:pt x="855655" y="2751710"/>
                  </a:moveTo>
                  <a:lnTo>
                    <a:pt x="855655" y="0"/>
                  </a:lnTo>
                </a:path>
                <a:path w="3113404" h="2752090">
                  <a:moveTo>
                    <a:pt x="1458057" y="2751710"/>
                  </a:moveTo>
                  <a:lnTo>
                    <a:pt x="1458057" y="0"/>
                  </a:lnTo>
                </a:path>
                <a:path w="3113404" h="2752090">
                  <a:moveTo>
                    <a:pt x="2060522" y="2751710"/>
                  </a:moveTo>
                  <a:lnTo>
                    <a:pt x="2060522" y="0"/>
                  </a:lnTo>
                </a:path>
                <a:path w="3113404" h="2752090">
                  <a:moveTo>
                    <a:pt x="2662924" y="2751710"/>
                  </a:moveTo>
                  <a:lnTo>
                    <a:pt x="2662924" y="0"/>
                  </a:lnTo>
                </a:path>
              </a:pathLst>
            </a:custGeom>
            <a:ln w="671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81310" y="507777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86" y="0"/>
                  </a:moveTo>
                  <a:lnTo>
                    <a:pt x="5486" y="0"/>
                  </a:lnTo>
                  <a:lnTo>
                    <a:pt x="0" y="5473"/>
                  </a:lnTo>
                  <a:lnTo>
                    <a:pt x="0" y="18973"/>
                  </a:lnTo>
                  <a:lnTo>
                    <a:pt x="5486" y="24447"/>
                  </a:lnTo>
                  <a:lnTo>
                    <a:pt x="18986" y="24447"/>
                  </a:lnTo>
                  <a:lnTo>
                    <a:pt x="24460" y="18973"/>
                  </a:lnTo>
                  <a:lnTo>
                    <a:pt x="24460" y="5473"/>
                  </a:lnTo>
                  <a:close/>
                </a:path>
              </a:pathLst>
            </a:custGeom>
            <a:solidFill>
              <a:srgbClr val="00C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3009" y="575511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3" y="0"/>
                  </a:moveTo>
                  <a:lnTo>
                    <a:pt x="5473" y="0"/>
                  </a:lnTo>
                  <a:lnTo>
                    <a:pt x="0" y="5481"/>
                  </a:lnTo>
                  <a:lnTo>
                    <a:pt x="0" y="18977"/>
                  </a:lnTo>
                  <a:lnTo>
                    <a:pt x="5473" y="24458"/>
                  </a:lnTo>
                  <a:lnTo>
                    <a:pt x="18973" y="24458"/>
                  </a:lnTo>
                  <a:lnTo>
                    <a:pt x="24460" y="18977"/>
                  </a:lnTo>
                  <a:lnTo>
                    <a:pt x="24460" y="5481"/>
                  </a:lnTo>
                  <a:close/>
                </a:path>
              </a:pathLst>
            </a:custGeom>
            <a:solidFill>
              <a:srgbClr val="53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05681" y="4523854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3" y="0"/>
                  </a:moveTo>
                  <a:lnTo>
                    <a:pt x="5473" y="0"/>
                  </a:lnTo>
                  <a:lnTo>
                    <a:pt x="0" y="5486"/>
                  </a:lnTo>
                  <a:lnTo>
                    <a:pt x="0" y="18973"/>
                  </a:lnTo>
                  <a:lnTo>
                    <a:pt x="5473" y="24460"/>
                  </a:lnTo>
                  <a:lnTo>
                    <a:pt x="18973" y="24460"/>
                  </a:lnTo>
                  <a:lnTo>
                    <a:pt x="24460" y="18973"/>
                  </a:lnTo>
                  <a:lnTo>
                    <a:pt x="24460" y="5486"/>
                  </a:lnTo>
                  <a:close/>
                </a:path>
              </a:pathLst>
            </a:custGeom>
            <a:solidFill>
              <a:srgbClr val="A58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36149" y="538859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3" y="0"/>
                  </a:moveTo>
                  <a:lnTo>
                    <a:pt x="5473" y="0"/>
                  </a:lnTo>
                  <a:lnTo>
                    <a:pt x="0" y="5486"/>
                  </a:lnTo>
                  <a:lnTo>
                    <a:pt x="0" y="18973"/>
                  </a:lnTo>
                  <a:lnTo>
                    <a:pt x="5473" y="24460"/>
                  </a:lnTo>
                  <a:lnTo>
                    <a:pt x="18973" y="24460"/>
                  </a:lnTo>
                  <a:lnTo>
                    <a:pt x="24460" y="18973"/>
                  </a:lnTo>
                  <a:lnTo>
                    <a:pt x="24460" y="5486"/>
                  </a:lnTo>
                  <a:close/>
                </a:path>
              </a:pathLst>
            </a:custGeom>
            <a:solidFill>
              <a:srgbClr val="FB6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46042" y="5781832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3" y="0"/>
                  </a:moveTo>
                  <a:lnTo>
                    <a:pt x="5473" y="0"/>
                  </a:lnTo>
                  <a:lnTo>
                    <a:pt x="0" y="5481"/>
                  </a:lnTo>
                  <a:lnTo>
                    <a:pt x="0" y="18978"/>
                  </a:lnTo>
                  <a:lnTo>
                    <a:pt x="5473" y="24460"/>
                  </a:lnTo>
                  <a:lnTo>
                    <a:pt x="18973" y="24460"/>
                  </a:lnTo>
                  <a:lnTo>
                    <a:pt x="24460" y="18978"/>
                  </a:lnTo>
                  <a:lnTo>
                    <a:pt x="24460" y="5481"/>
                  </a:lnTo>
                  <a:close/>
                </a:path>
              </a:pathLst>
            </a:custGeom>
            <a:solidFill>
              <a:srgbClr val="00B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95610" y="485349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86" y="0"/>
                  </a:moveTo>
                  <a:lnTo>
                    <a:pt x="5486" y="0"/>
                  </a:lnTo>
                  <a:lnTo>
                    <a:pt x="0" y="5486"/>
                  </a:lnTo>
                  <a:lnTo>
                    <a:pt x="0" y="18973"/>
                  </a:lnTo>
                  <a:lnTo>
                    <a:pt x="5486" y="24460"/>
                  </a:lnTo>
                  <a:lnTo>
                    <a:pt x="18986" y="24460"/>
                  </a:lnTo>
                  <a:lnTo>
                    <a:pt x="24460" y="18973"/>
                  </a:lnTo>
                  <a:lnTo>
                    <a:pt x="24460" y="5486"/>
                  </a:lnTo>
                  <a:close/>
                </a:path>
              </a:pathLst>
            </a:custGeom>
            <a:solidFill>
              <a:srgbClr val="F876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5590" y="486892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3" y="0"/>
                  </a:moveTo>
                  <a:lnTo>
                    <a:pt x="5473" y="0"/>
                  </a:lnTo>
                  <a:lnTo>
                    <a:pt x="0" y="5473"/>
                  </a:lnTo>
                  <a:lnTo>
                    <a:pt x="0" y="18973"/>
                  </a:lnTo>
                  <a:lnTo>
                    <a:pt x="5473" y="24460"/>
                  </a:lnTo>
                  <a:lnTo>
                    <a:pt x="18973" y="24460"/>
                  </a:lnTo>
                  <a:lnTo>
                    <a:pt x="24460" y="18973"/>
                  </a:lnTo>
                  <a:lnTo>
                    <a:pt x="24460" y="5473"/>
                  </a:lnTo>
                  <a:close/>
                </a:path>
              </a:pathLst>
            </a:custGeom>
            <a:solidFill>
              <a:srgbClr val="C49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7277" y="4885486"/>
              <a:ext cx="33020" cy="29209"/>
            </a:xfrm>
            <a:custGeom>
              <a:avLst/>
              <a:gdLst/>
              <a:ahLst/>
              <a:cxnLst/>
              <a:rect l="l" t="t" r="r" b="b"/>
              <a:pathLst>
                <a:path w="33020" h="29210">
                  <a:moveTo>
                    <a:pt x="16484" y="0"/>
                  </a:moveTo>
                  <a:lnTo>
                    <a:pt x="0" y="28587"/>
                  </a:lnTo>
                  <a:lnTo>
                    <a:pt x="32981" y="28587"/>
                  </a:lnTo>
                  <a:lnTo>
                    <a:pt x="16484" y="0"/>
                  </a:lnTo>
                  <a:close/>
                </a:path>
              </a:pathLst>
            </a:custGeom>
            <a:solidFill>
              <a:srgbClr val="00C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7882" y="5721937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4" h="29210">
                  <a:moveTo>
                    <a:pt x="16560" y="0"/>
                  </a:moveTo>
                  <a:lnTo>
                    <a:pt x="0" y="28599"/>
                  </a:lnTo>
                  <a:lnTo>
                    <a:pt x="33045" y="28599"/>
                  </a:lnTo>
                  <a:lnTo>
                    <a:pt x="16560" y="0"/>
                  </a:lnTo>
                  <a:close/>
                </a:path>
              </a:pathLst>
            </a:custGeom>
            <a:solidFill>
              <a:srgbClr val="53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44835" y="4452353"/>
              <a:ext cx="33020" cy="29209"/>
            </a:xfrm>
            <a:custGeom>
              <a:avLst/>
              <a:gdLst/>
              <a:ahLst/>
              <a:cxnLst/>
              <a:rect l="l" t="t" r="r" b="b"/>
              <a:pathLst>
                <a:path w="33020" h="29210">
                  <a:moveTo>
                    <a:pt x="16497" y="0"/>
                  </a:moveTo>
                  <a:lnTo>
                    <a:pt x="0" y="28600"/>
                  </a:lnTo>
                  <a:lnTo>
                    <a:pt x="32994" y="28600"/>
                  </a:lnTo>
                  <a:lnTo>
                    <a:pt x="16497" y="0"/>
                  </a:lnTo>
                  <a:close/>
                </a:path>
              </a:pathLst>
            </a:custGeom>
            <a:solidFill>
              <a:srgbClr val="A58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53358" y="5712718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4" h="29210">
                  <a:moveTo>
                    <a:pt x="16560" y="0"/>
                  </a:moveTo>
                  <a:lnTo>
                    <a:pt x="0" y="28597"/>
                  </a:lnTo>
                  <a:lnTo>
                    <a:pt x="33045" y="28597"/>
                  </a:lnTo>
                  <a:lnTo>
                    <a:pt x="16560" y="0"/>
                  </a:lnTo>
                  <a:close/>
                </a:path>
              </a:pathLst>
            </a:custGeom>
            <a:solidFill>
              <a:srgbClr val="FB6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02062" y="5552096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4" h="29210">
                  <a:moveTo>
                    <a:pt x="16497" y="0"/>
                  </a:moveTo>
                  <a:lnTo>
                    <a:pt x="0" y="28600"/>
                  </a:lnTo>
                  <a:lnTo>
                    <a:pt x="33045" y="28600"/>
                  </a:lnTo>
                  <a:lnTo>
                    <a:pt x="16497" y="0"/>
                  </a:lnTo>
                  <a:close/>
                </a:path>
              </a:pathLst>
            </a:custGeom>
            <a:solidFill>
              <a:srgbClr val="00B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84294" y="579732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4" h="29210">
                  <a:moveTo>
                    <a:pt x="16497" y="0"/>
                  </a:moveTo>
                  <a:lnTo>
                    <a:pt x="0" y="28599"/>
                  </a:lnTo>
                  <a:lnTo>
                    <a:pt x="33058" y="28599"/>
                  </a:lnTo>
                  <a:lnTo>
                    <a:pt x="16497" y="0"/>
                  </a:lnTo>
                  <a:close/>
                </a:path>
              </a:pathLst>
            </a:custGeom>
            <a:solidFill>
              <a:srgbClr val="F876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29671" y="5045468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4" h="29210">
                  <a:moveTo>
                    <a:pt x="16497" y="0"/>
                  </a:moveTo>
                  <a:lnTo>
                    <a:pt x="0" y="28600"/>
                  </a:lnTo>
                  <a:lnTo>
                    <a:pt x="33045" y="28600"/>
                  </a:lnTo>
                  <a:lnTo>
                    <a:pt x="16497" y="0"/>
                  </a:lnTo>
                  <a:close/>
                </a:path>
              </a:pathLst>
            </a:custGeom>
            <a:solidFill>
              <a:srgbClr val="C49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03910" y="540873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0"/>
                  </a:moveTo>
                  <a:lnTo>
                    <a:pt x="24522" y="0"/>
                  </a:lnTo>
                  <a:lnTo>
                    <a:pt x="24522" y="24522"/>
                  </a:lnTo>
                  <a:lnTo>
                    <a:pt x="0" y="24522"/>
                  </a:lnTo>
                  <a:lnTo>
                    <a:pt x="0" y="0"/>
                  </a:lnTo>
                  <a:close/>
                </a:path>
                <a:path w="24764" h="24764">
                  <a:moveTo>
                    <a:pt x="0" y="24522"/>
                  </a:moveTo>
                  <a:lnTo>
                    <a:pt x="24522" y="0"/>
                  </a:lnTo>
                </a:path>
                <a:path w="24764" h="24764">
                  <a:moveTo>
                    <a:pt x="0" y="0"/>
                  </a:moveTo>
                  <a:lnTo>
                    <a:pt x="24522" y="24522"/>
                  </a:lnTo>
                </a:path>
              </a:pathLst>
            </a:custGeom>
            <a:ln w="4452">
              <a:solidFill>
                <a:srgbClr val="00C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98294" y="553893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0"/>
                  </a:moveTo>
                  <a:lnTo>
                    <a:pt x="24522" y="0"/>
                  </a:lnTo>
                  <a:lnTo>
                    <a:pt x="24522" y="24522"/>
                  </a:lnTo>
                  <a:lnTo>
                    <a:pt x="0" y="24522"/>
                  </a:lnTo>
                  <a:lnTo>
                    <a:pt x="0" y="0"/>
                  </a:lnTo>
                  <a:close/>
                </a:path>
                <a:path w="24764" h="24764">
                  <a:moveTo>
                    <a:pt x="0" y="24522"/>
                  </a:moveTo>
                  <a:lnTo>
                    <a:pt x="24522" y="0"/>
                  </a:lnTo>
                </a:path>
                <a:path w="24764" h="24764">
                  <a:moveTo>
                    <a:pt x="0" y="0"/>
                  </a:moveTo>
                  <a:lnTo>
                    <a:pt x="24522" y="24522"/>
                  </a:lnTo>
                </a:path>
              </a:pathLst>
            </a:custGeom>
            <a:ln w="4452">
              <a:solidFill>
                <a:srgbClr val="53B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94643" y="445894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0"/>
                  </a:moveTo>
                  <a:lnTo>
                    <a:pt x="24522" y="0"/>
                  </a:lnTo>
                  <a:lnTo>
                    <a:pt x="24522" y="24522"/>
                  </a:lnTo>
                  <a:lnTo>
                    <a:pt x="0" y="24522"/>
                  </a:lnTo>
                  <a:lnTo>
                    <a:pt x="0" y="0"/>
                  </a:lnTo>
                  <a:close/>
                </a:path>
                <a:path w="24764" h="24764">
                  <a:moveTo>
                    <a:pt x="0" y="24522"/>
                  </a:moveTo>
                  <a:lnTo>
                    <a:pt x="24522" y="0"/>
                  </a:lnTo>
                </a:path>
                <a:path w="24764" h="24764">
                  <a:moveTo>
                    <a:pt x="0" y="0"/>
                  </a:moveTo>
                  <a:lnTo>
                    <a:pt x="24522" y="24522"/>
                  </a:lnTo>
                </a:path>
              </a:pathLst>
            </a:custGeom>
            <a:ln w="4452">
              <a:solidFill>
                <a:srgbClr val="A58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95728" y="545645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0"/>
                  </a:moveTo>
                  <a:lnTo>
                    <a:pt x="24522" y="0"/>
                  </a:lnTo>
                  <a:lnTo>
                    <a:pt x="24522" y="24522"/>
                  </a:lnTo>
                  <a:lnTo>
                    <a:pt x="0" y="24522"/>
                  </a:lnTo>
                  <a:lnTo>
                    <a:pt x="0" y="0"/>
                  </a:lnTo>
                  <a:close/>
                </a:path>
                <a:path w="24764" h="24764">
                  <a:moveTo>
                    <a:pt x="0" y="24522"/>
                  </a:moveTo>
                  <a:lnTo>
                    <a:pt x="24522" y="0"/>
                  </a:lnTo>
                </a:path>
                <a:path w="24764" h="24764">
                  <a:moveTo>
                    <a:pt x="0" y="0"/>
                  </a:moveTo>
                  <a:lnTo>
                    <a:pt x="24522" y="24522"/>
                  </a:lnTo>
                </a:path>
              </a:pathLst>
            </a:custGeom>
            <a:ln w="4452">
              <a:solidFill>
                <a:srgbClr val="FB6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76399" y="5443914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0"/>
                  </a:moveTo>
                  <a:lnTo>
                    <a:pt x="24522" y="0"/>
                  </a:lnTo>
                  <a:lnTo>
                    <a:pt x="24522" y="24522"/>
                  </a:lnTo>
                  <a:lnTo>
                    <a:pt x="0" y="24522"/>
                  </a:lnTo>
                  <a:lnTo>
                    <a:pt x="0" y="0"/>
                  </a:lnTo>
                  <a:close/>
                </a:path>
                <a:path w="24764" h="24764">
                  <a:moveTo>
                    <a:pt x="0" y="24522"/>
                  </a:moveTo>
                  <a:lnTo>
                    <a:pt x="24522" y="0"/>
                  </a:lnTo>
                </a:path>
                <a:path w="24764" h="24764">
                  <a:moveTo>
                    <a:pt x="0" y="0"/>
                  </a:moveTo>
                  <a:lnTo>
                    <a:pt x="24522" y="24522"/>
                  </a:lnTo>
                </a:path>
              </a:pathLst>
            </a:custGeom>
            <a:ln w="4452">
              <a:solidFill>
                <a:srgbClr val="00B6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63115" y="5557181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0"/>
                  </a:moveTo>
                  <a:lnTo>
                    <a:pt x="24522" y="0"/>
                  </a:lnTo>
                  <a:lnTo>
                    <a:pt x="24522" y="24522"/>
                  </a:lnTo>
                  <a:lnTo>
                    <a:pt x="0" y="24522"/>
                  </a:lnTo>
                  <a:lnTo>
                    <a:pt x="0" y="0"/>
                  </a:lnTo>
                  <a:close/>
                </a:path>
                <a:path w="24764" h="24764">
                  <a:moveTo>
                    <a:pt x="0" y="24522"/>
                  </a:moveTo>
                  <a:lnTo>
                    <a:pt x="24522" y="0"/>
                  </a:lnTo>
                </a:path>
                <a:path w="24764" h="24764">
                  <a:moveTo>
                    <a:pt x="0" y="0"/>
                  </a:moveTo>
                  <a:lnTo>
                    <a:pt x="24522" y="24522"/>
                  </a:lnTo>
                </a:path>
              </a:pathLst>
            </a:custGeom>
            <a:ln w="4452">
              <a:solidFill>
                <a:srgbClr val="F876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5054" y="5006651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0"/>
                  </a:moveTo>
                  <a:lnTo>
                    <a:pt x="24522" y="0"/>
                  </a:lnTo>
                  <a:lnTo>
                    <a:pt x="24522" y="24522"/>
                  </a:lnTo>
                  <a:lnTo>
                    <a:pt x="0" y="24522"/>
                  </a:lnTo>
                  <a:lnTo>
                    <a:pt x="0" y="0"/>
                  </a:lnTo>
                  <a:close/>
                </a:path>
                <a:path w="24764" h="24764">
                  <a:moveTo>
                    <a:pt x="0" y="24522"/>
                  </a:moveTo>
                  <a:lnTo>
                    <a:pt x="24522" y="0"/>
                  </a:lnTo>
                </a:path>
                <a:path w="24764" h="24764">
                  <a:moveTo>
                    <a:pt x="0" y="0"/>
                  </a:moveTo>
                  <a:lnTo>
                    <a:pt x="24522" y="24522"/>
                  </a:lnTo>
                </a:path>
              </a:pathLst>
            </a:custGeom>
            <a:ln w="4452">
              <a:solidFill>
                <a:srgbClr val="C4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99229" y="5017809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522" y="0"/>
                  </a:moveTo>
                  <a:lnTo>
                    <a:pt x="0" y="0"/>
                  </a:lnTo>
                  <a:lnTo>
                    <a:pt x="0" y="24522"/>
                  </a:lnTo>
                  <a:lnTo>
                    <a:pt x="24522" y="24522"/>
                  </a:lnTo>
                  <a:lnTo>
                    <a:pt x="24522" y="0"/>
                  </a:lnTo>
                  <a:close/>
                </a:path>
              </a:pathLst>
            </a:custGeom>
            <a:solidFill>
              <a:srgbClr val="00C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70349" y="525030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522" y="0"/>
                  </a:moveTo>
                  <a:lnTo>
                    <a:pt x="0" y="0"/>
                  </a:lnTo>
                  <a:lnTo>
                    <a:pt x="0" y="24522"/>
                  </a:lnTo>
                  <a:lnTo>
                    <a:pt x="24522" y="24522"/>
                  </a:lnTo>
                  <a:lnTo>
                    <a:pt x="24522" y="0"/>
                  </a:lnTo>
                  <a:close/>
                </a:path>
              </a:pathLst>
            </a:custGeom>
            <a:solidFill>
              <a:srgbClr val="53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50308" y="5258652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522" y="0"/>
                  </a:moveTo>
                  <a:lnTo>
                    <a:pt x="0" y="0"/>
                  </a:lnTo>
                  <a:lnTo>
                    <a:pt x="0" y="24522"/>
                  </a:lnTo>
                  <a:lnTo>
                    <a:pt x="24522" y="24522"/>
                  </a:lnTo>
                  <a:lnTo>
                    <a:pt x="24522" y="0"/>
                  </a:lnTo>
                  <a:close/>
                </a:path>
              </a:pathLst>
            </a:custGeom>
            <a:solidFill>
              <a:srgbClr val="A58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42510" y="551214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459" y="0"/>
                  </a:moveTo>
                  <a:lnTo>
                    <a:pt x="0" y="0"/>
                  </a:lnTo>
                  <a:lnTo>
                    <a:pt x="0" y="24522"/>
                  </a:lnTo>
                  <a:lnTo>
                    <a:pt x="24459" y="24522"/>
                  </a:lnTo>
                  <a:lnTo>
                    <a:pt x="24459" y="0"/>
                  </a:lnTo>
                  <a:close/>
                </a:path>
              </a:pathLst>
            </a:custGeom>
            <a:solidFill>
              <a:srgbClr val="FB6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74578" y="534858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522" y="0"/>
                  </a:moveTo>
                  <a:lnTo>
                    <a:pt x="0" y="0"/>
                  </a:lnTo>
                  <a:lnTo>
                    <a:pt x="0" y="24522"/>
                  </a:lnTo>
                  <a:lnTo>
                    <a:pt x="24522" y="24522"/>
                  </a:lnTo>
                  <a:lnTo>
                    <a:pt x="24522" y="0"/>
                  </a:lnTo>
                  <a:close/>
                </a:path>
              </a:pathLst>
            </a:custGeom>
            <a:solidFill>
              <a:srgbClr val="00B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91050" y="532650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522" y="0"/>
                  </a:moveTo>
                  <a:lnTo>
                    <a:pt x="0" y="0"/>
                  </a:lnTo>
                  <a:lnTo>
                    <a:pt x="0" y="24522"/>
                  </a:lnTo>
                  <a:lnTo>
                    <a:pt x="24522" y="24522"/>
                  </a:lnTo>
                  <a:lnTo>
                    <a:pt x="24522" y="0"/>
                  </a:lnTo>
                  <a:close/>
                </a:path>
              </a:pathLst>
            </a:custGeom>
            <a:solidFill>
              <a:srgbClr val="F876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77029" y="541393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459" y="0"/>
                  </a:moveTo>
                  <a:lnTo>
                    <a:pt x="0" y="0"/>
                  </a:lnTo>
                  <a:lnTo>
                    <a:pt x="0" y="24522"/>
                  </a:lnTo>
                  <a:lnTo>
                    <a:pt x="24459" y="24522"/>
                  </a:lnTo>
                  <a:lnTo>
                    <a:pt x="24459" y="0"/>
                  </a:lnTo>
                  <a:close/>
                </a:path>
              </a:pathLst>
            </a:custGeom>
            <a:solidFill>
              <a:srgbClr val="C49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05973" y="521305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5080" y="29602"/>
                  </a:moveTo>
                  <a:lnTo>
                    <a:pt x="29602" y="5080"/>
                  </a:lnTo>
                </a:path>
                <a:path w="34925" h="34925">
                  <a:moveTo>
                    <a:pt x="5080" y="5080"/>
                  </a:moveTo>
                  <a:lnTo>
                    <a:pt x="29602" y="29602"/>
                  </a:lnTo>
                </a:path>
                <a:path w="34925" h="34925">
                  <a:moveTo>
                    <a:pt x="0" y="17309"/>
                  </a:moveTo>
                  <a:lnTo>
                    <a:pt x="34682" y="17309"/>
                  </a:lnTo>
                </a:path>
                <a:path w="34925" h="34925">
                  <a:moveTo>
                    <a:pt x="17310" y="34619"/>
                  </a:moveTo>
                  <a:lnTo>
                    <a:pt x="17310" y="0"/>
                  </a:lnTo>
                </a:path>
              </a:pathLst>
            </a:custGeom>
            <a:ln w="4452">
              <a:solidFill>
                <a:srgbClr val="00C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17962" y="5688197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5080" y="29602"/>
                  </a:moveTo>
                  <a:lnTo>
                    <a:pt x="29602" y="5080"/>
                  </a:lnTo>
                </a:path>
                <a:path w="34925" h="34925">
                  <a:moveTo>
                    <a:pt x="5080" y="5080"/>
                  </a:moveTo>
                  <a:lnTo>
                    <a:pt x="29602" y="29602"/>
                  </a:lnTo>
                </a:path>
                <a:path w="34925" h="34925">
                  <a:moveTo>
                    <a:pt x="0" y="17309"/>
                  </a:moveTo>
                  <a:lnTo>
                    <a:pt x="34682" y="17309"/>
                  </a:lnTo>
                </a:path>
                <a:path w="34925" h="34925">
                  <a:moveTo>
                    <a:pt x="17372" y="34682"/>
                  </a:moveTo>
                  <a:lnTo>
                    <a:pt x="17372" y="0"/>
                  </a:lnTo>
                </a:path>
              </a:pathLst>
            </a:custGeom>
            <a:ln w="4452">
              <a:solidFill>
                <a:srgbClr val="53B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57088" y="4861523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5080" y="29602"/>
                  </a:moveTo>
                  <a:lnTo>
                    <a:pt x="29602" y="5080"/>
                  </a:lnTo>
                </a:path>
                <a:path w="34925" h="34925">
                  <a:moveTo>
                    <a:pt x="5080" y="5080"/>
                  </a:moveTo>
                  <a:lnTo>
                    <a:pt x="29602" y="29602"/>
                  </a:lnTo>
                </a:path>
                <a:path w="34925" h="34925">
                  <a:moveTo>
                    <a:pt x="0" y="17309"/>
                  </a:moveTo>
                  <a:lnTo>
                    <a:pt x="34682" y="17309"/>
                  </a:lnTo>
                </a:path>
                <a:path w="34925" h="34925">
                  <a:moveTo>
                    <a:pt x="17372" y="34682"/>
                  </a:moveTo>
                  <a:lnTo>
                    <a:pt x="17372" y="0"/>
                  </a:lnTo>
                </a:path>
              </a:pathLst>
            </a:custGeom>
            <a:ln w="4452">
              <a:solidFill>
                <a:srgbClr val="A58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19213" y="5287498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5080" y="29602"/>
                  </a:moveTo>
                  <a:lnTo>
                    <a:pt x="29602" y="5080"/>
                  </a:lnTo>
                </a:path>
                <a:path w="34925" h="34925">
                  <a:moveTo>
                    <a:pt x="5080" y="5080"/>
                  </a:moveTo>
                  <a:lnTo>
                    <a:pt x="29602" y="29602"/>
                  </a:lnTo>
                </a:path>
                <a:path w="34925" h="34925">
                  <a:moveTo>
                    <a:pt x="0" y="17372"/>
                  </a:moveTo>
                  <a:lnTo>
                    <a:pt x="34682" y="17372"/>
                  </a:lnTo>
                </a:path>
                <a:path w="34925" h="34925">
                  <a:moveTo>
                    <a:pt x="17310" y="34682"/>
                  </a:moveTo>
                  <a:lnTo>
                    <a:pt x="17310" y="0"/>
                  </a:lnTo>
                </a:path>
              </a:pathLst>
            </a:custGeom>
            <a:ln w="4452">
              <a:solidFill>
                <a:srgbClr val="FB6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31321" y="580811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5080" y="29602"/>
                  </a:moveTo>
                  <a:lnTo>
                    <a:pt x="29539" y="5080"/>
                  </a:lnTo>
                </a:path>
                <a:path w="34925" h="34925">
                  <a:moveTo>
                    <a:pt x="5080" y="5080"/>
                  </a:moveTo>
                  <a:lnTo>
                    <a:pt x="29539" y="29602"/>
                  </a:lnTo>
                </a:path>
                <a:path w="34925" h="34925">
                  <a:moveTo>
                    <a:pt x="0" y="17309"/>
                  </a:moveTo>
                  <a:lnTo>
                    <a:pt x="34620" y="17309"/>
                  </a:lnTo>
                </a:path>
                <a:path w="34925" h="34925">
                  <a:moveTo>
                    <a:pt x="17310" y="34682"/>
                  </a:moveTo>
                  <a:lnTo>
                    <a:pt x="17310" y="0"/>
                  </a:lnTo>
                </a:path>
              </a:pathLst>
            </a:custGeom>
            <a:ln w="4452">
              <a:solidFill>
                <a:srgbClr val="00B6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44990" y="5320361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5080" y="29602"/>
                  </a:moveTo>
                  <a:lnTo>
                    <a:pt x="29602" y="5080"/>
                  </a:lnTo>
                </a:path>
                <a:path w="34925" h="34925">
                  <a:moveTo>
                    <a:pt x="5080" y="5080"/>
                  </a:moveTo>
                  <a:lnTo>
                    <a:pt x="29602" y="29602"/>
                  </a:lnTo>
                </a:path>
                <a:path w="34925" h="34925">
                  <a:moveTo>
                    <a:pt x="0" y="17372"/>
                  </a:moveTo>
                  <a:lnTo>
                    <a:pt x="34682" y="17372"/>
                  </a:lnTo>
                </a:path>
                <a:path w="34925" h="34925">
                  <a:moveTo>
                    <a:pt x="17310" y="34682"/>
                  </a:moveTo>
                  <a:lnTo>
                    <a:pt x="17310" y="0"/>
                  </a:lnTo>
                </a:path>
              </a:pathLst>
            </a:custGeom>
            <a:ln w="4452">
              <a:solidFill>
                <a:srgbClr val="F876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42481" y="5409608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5080" y="29602"/>
                  </a:moveTo>
                  <a:lnTo>
                    <a:pt x="29602" y="5080"/>
                  </a:lnTo>
                </a:path>
                <a:path w="34925" h="34925">
                  <a:moveTo>
                    <a:pt x="5080" y="5080"/>
                  </a:moveTo>
                  <a:lnTo>
                    <a:pt x="29602" y="29602"/>
                  </a:lnTo>
                </a:path>
                <a:path w="34925" h="34925">
                  <a:moveTo>
                    <a:pt x="0" y="17372"/>
                  </a:moveTo>
                  <a:lnTo>
                    <a:pt x="34620" y="17372"/>
                  </a:lnTo>
                </a:path>
                <a:path w="34925" h="34925">
                  <a:moveTo>
                    <a:pt x="17310" y="34682"/>
                  </a:moveTo>
                  <a:lnTo>
                    <a:pt x="17310" y="0"/>
                  </a:lnTo>
                </a:path>
              </a:pathLst>
            </a:custGeom>
            <a:ln w="4452">
              <a:solidFill>
                <a:srgbClr val="C4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69534" y="5569599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372"/>
                  </a:moveTo>
                  <a:lnTo>
                    <a:pt x="34682" y="17372"/>
                  </a:lnTo>
                </a:path>
                <a:path w="34925" h="34925">
                  <a:moveTo>
                    <a:pt x="17372" y="34682"/>
                  </a:moveTo>
                  <a:lnTo>
                    <a:pt x="17372" y="0"/>
                  </a:lnTo>
                </a:path>
              </a:pathLst>
            </a:custGeom>
            <a:ln w="4452">
              <a:solidFill>
                <a:srgbClr val="00C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19200" y="5706698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309"/>
                  </a:moveTo>
                  <a:lnTo>
                    <a:pt x="34682" y="17309"/>
                  </a:lnTo>
                </a:path>
                <a:path w="34925" h="34925">
                  <a:moveTo>
                    <a:pt x="17310" y="34619"/>
                  </a:moveTo>
                  <a:lnTo>
                    <a:pt x="17310" y="0"/>
                  </a:lnTo>
                </a:path>
              </a:pathLst>
            </a:custGeom>
            <a:ln w="4452">
              <a:solidFill>
                <a:srgbClr val="53B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62391" y="5084357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309"/>
                  </a:moveTo>
                  <a:lnTo>
                    <a:pt x="34682" y="17309"/>
                  </a:lnTo>
                </a:path>
                <a:path w="34925" h="34925">
                  <a:moveTo>
                    <a:pt x="17310" y="34682"/>
                  </a:moveTo>
                  <a:lnTo>
                    <a:pt x="17310" y="0"/>
                  </a:lnTo>
                </a:path>
              </a:pathLst>
            </a:custGeom>
            <a:ln w="4452">
              <a:solidFill>
                <a:srgbClr val="A58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71987" y="5351783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309"/>
                  </a:moveTo>
                  <a:lnTo>
                    <a:pt x="34682" y="17309"/>
                  </a:lnTo>
                </a:path>
                <a:path w="34925" h="34925">
                  <a:moveTo>
                    <a:pt x="17372" y="34619"/>
                  </a:moveTo>
                  <a:lnTo>
                    <a:pt x="17372" y="0"/>
                  </a:lnTo>
                </a:path>
              </a:pathLst>
            </a:custGeom>
            <a:ln w="4452">
              <a:solidFill>
                <a:srgbClr val="FB6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05227" y="569108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372"/>
                  </a:moveTo>
                  <a:lnTo>
                    <a:pt x="34682" y="17372"/>
                  </a:lnTo>
                </a:path>
                <a:path w="34925" h="34925">
                  <a:moveTo>
                    <a:pt x="17372" y="34682"/>
                  </a:moveTo>
                  <a:lnTo>
                    <a:pt x="17372" y="0"/>
                  </a:lnTo>
                </a:path>
              </a:pathLst>
            </a:custGeom>
            <a:ln w="4452">
              <a:solidFill>
                <a:srgbClr val="00B6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99742" y="5518296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309"/>
                  </a:moveTo>
                  <a:lnTo>
                    <a:pt x="34682" y="17309"/>
                  </a:lnTo>
                </a:path>
                <a:path w="34925" h="34925">
                  <a:moveTo>
                    <a:pt x="17372" y="34682"/>
                  </a:moveTo>
                  <a:lnTo>
                    <a:pt x="17372" y="0"/>
                  </a:lnTo>
                </a:path>
              </a:pathLst>
            </a:custGeom>
            <a:ln w="4452">
              <a:solidFill>
                <a:srgbClr val="F876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19304" y="520772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0" y="17309"/>
                  </a:moveTo>
                  <a:lnTo>
                    <a:pt x="34620" y="17309"/>
                  </a:lnTo>
                </a:path>
                <a:path w="34925" h="34925">
                  <a:moveTo>
                    <a:pt x="17310" y="34682"/>
                  </a:moveTo>
                  <a:lnTo>
                    <a:pt x="17310" y="0"/>
                  </a:lnTo>
                </a:path>
              </a:pathLst>
            </a:custGeom>
            <a:ln w="4452">
              <a:solidFill>
                <a:srgbClr val="C4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84483" y="4695072"/>
              <a:ext cx="1036955" cy="1454150"/>
            </a:xfrm>
            <a:custGeom>
              <a:avLst/>
              <a:gdLst/>
              <a:ahLst/>
              <a:cxnLst/>
              <a:rect l="l" t="t" r="r" b="b"/>
              <a:pathLst>
                <a:path w="1036954" h="1454150">
                  <a:moveTo>
                    <a:pt x="1036783" y="1028559"/>
                  </a:moveTo>
                  <a:lnTo>
                    <a:pt x="1032832" y="944895"/>
                  </a:lnTo>
                  <a:lnTo>
                    <a:pt x="1021104" y="857969"/>
                  </a:lnTo>
                  <a:lnTo>
                    <a:pt x="1001787" y="769099"/>
                  </a:lnTo>
                  <a:lnTo>
                    <a:pt x="975069" y="679539"/>
                  </a:lnTo>
                  <a:lnTo>
                    <a:pt x="941453" y="590731"/>
                  </a:lnTo>
                  <a:lnTo>
                    <a:pt x="901376" y="503931"/>
                  </a:lnTo>
                  <a:lnTo>
                    <a:pt x="855530" y="420580"/>
                  </a:lnTo>
                  <a:lnTo>
                    <a:pt x="804540" y="341807"/>
                  </a:lnTo>
                  <a:lnTo>
                    <a:pt x="749223" y="268930"/>
                  </a:lnTo>
                  <a:lnTo>
                    <a:pt x="690394" y="203015"/>
                  </a:lnTo>
                  <a:lnTo>
                    <a:pt x="628931" y="145001"/>
                  </a:lnTo>
                  <a:lnTo>
                    <a:pt x="565775" y="95768"/>
                  </a:lnTo>
                  <a:lnTo>
                    <a:pt x="501928" y="56194"/>
                  </a:lnTo>
                  <a:lnTo>
                    <a:pt x="438332" y="26717"/>
                  </a:lnTo>
                  <a:lnTo>
                    <a:pt x="375929" y="7902"/>
                  </a:lnTo>
                  <a:lnTo>
                    <a:pt x="315657" y="0"/>
                  </a:lnTo>
                  <a:lnTo>
                    <a:pt x="258459" y="3073"/>
                  </a:lnTo>
                  <a:lnTo>
                    <a:pt x="205211" y="17121"/>
                  </a:lnTo>
                  <a:lnTo>
                    <a:pt x="156668" y="41957"/>
                  </a:lnTo>
                  <a:lnTo>
                    <a:pt x="113644" y="77204"/>
                  </a:lnTo>
                  <a:lnTo>
                    <a:pt x="76766" y="122235"/>
                  </a:lnTo>
                  <a:lnTo>
                    <a:pt x="46536" y="176485"/>
                  </a:lnTo>
                  <a:lnTo>
                    <a:pt x="23456" y="239077"/>
                  </a:lnTo>
                  <a:lnTo>
                    <a:pt x="7839" y="309006"/>
                  </a:lnTo>
                  <a:lnTo>
                    <a:pt x="0" y="385333"/>
                  </a:lnTo>
                  <a:lnTo>
                    <a:pt x="0" y="466865"/>
                  </a:lnTo>
                  <a:lnTo>
                    <a:pt x="7839" y="552286"/>
                  </a:lnTo>
                  <a:lnTo>
                    <a:pt x="23456" y="640341"/>
                  </a:lnTo>
                  <a:lnTo>
                    <a:pt x="46536" y="729775"/>
                  </a:lnTo>
                  <a:lnTo>
                    <a:pt x="76766" y="819147"/>
                  </a:lnTo>
                  <a:lnTo>
                    <a:pt x="113644" y="907076"/>
                  </a:lnTo>
                  <a:lnTo>
                    <a:pt x="156668" y="992309"/>
                  </a:lnTo>
                  <a:lnTo>
                    <a:pt x="205211" y="1073527"/>
                  </a:lnTo>
                  <a:lnTo>
                    <a:pt x="258459" y="1149478"/>
                  </a:lnTo>
                  <a:lnTo>
                    <a:pt x="315657" y="1219031"/>
                  </a:lnTo>
                  <a:lnTo>
                    <a:pt x="375929" y="1281121"/>
                  </a:lnTo>
                  <a:lnTo>
                    <a:pt x="438332" y="1334806"/>
                  </a:lnTo>
                  <a:lnTo>
                    <a:pt x="501928" y="1379335"/>
                  </a:lnTo>
                  <a:lnTo>
                    <a:pt x="565775" y="1413893"/>
                  </a:lnTo>
                  <a:lnTo>
                    <a:pt x="628931" y="1438101"/>
                  </a:lnTo>
                  <a:lnTo>
                    <a:pt x="690394" y="1451523"/>
                  </a:lnTo>
                  <a:lnTo>
                    <a:pt x="749223" y="1453906"/>
                  </a:lnTo>
                  <a:lnTo>
                    <a:pt x="804540" y="1445314"/>
                  </a:lnTo>
                  <a:lnTo>
                    <a:pt x="855530" y="1425872"/>
                  </a:lnTo>
                  <a:lnTo>
                    <a:pt x="901376" y="1395767"/>
                  </a:lnTo>
                  <a:lnTo>
                    <a:pt x="941453" y="1355566"/>
                  </a:lnTo>
                  <a:lnTo>
                    <a:pt x="975069" y="1305831"/>
                  </a:lnTo>
                  <a:lnTo>
                    <a:pt x="1001787" y="1247316"/>
                  </a:lnTo>
                  <a:lnTo>
                    <a:pt x="1021104" y="1180899"/>
                  </a:lnTo>
                  <a:lnTo>
                    <a:pt x="1032832" y="1107583"/>
                  </a:lnTo>
                  <a:lnTo>
                    <a:pt x="1036783" y="1028559"/>
                  </a:lnTo>
                </a:path>
              </a:pathLst>
            </a:custGeom>
            <a:ln w="6710">
              <a:solidFill>
                <a:srgbClr val="F876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08736" y="4493939"/>
              <a:ext cx="1738630" cy="1352550"/>
            </a:xfrm>
            <a:custGeom>
              <a:avLst/>
              <a:gdLst/>
              <a:ahLst/>
              <a:cxnLst/>
              <a:rect l="l" t="t" r="r" b="b"/>
              <a:pathLst>
                <a:path w="1738629" h="1352550">
                  <a:moveTo>
                    <a:pt x="1738091" y="1342897"/>
                  </a:moveTo>
                  <a:lnTo>
                    <a:pt x="1711812" y="1294417"/>
                  </a:lnTo>
                  <a:lnTo>
                    <a:pt x="1679387" y="1255908"/>
                  </a:lnTo>
                  <a:lnTo>
                    <a:pt x="1634607" y="1208620"/>
                  </a:lnTo>
                  <a:lnTo>
                    <a:pt x="1578224" y="1153303"/>
                  </a:lnTo>
                  <a:lnTo>
                    <a:pt x="1511053" y="1090712"/>
                  </a:lnTo>
                  <a:lnTo>
                    <a:pt x="1434162" y="1021848"/>
                  </a:lnTo>
                  <a:lnTo>
                    <a:pt x="1348740" y="947717"/>
                  </a:lnTo>
                  <a:lnTo>
                    <a:pt x="1255981" y="869509"/>
                  </a:lnTo>
                  <a:lnTo>
                    <a:pt x="1157326" y="788415"/>
                  </a:lnTo>
                  <a:lnTo>
                    <a:pt x="1054344" y="705566"/>
                  </a:lnTo>
                  <a:lnTo>
                    <a:pt x="948477" y="622278"/>
                  </a:lnTo>
                  <a:lnTo>
                    <a:pt x="841418" y="539805"/>
                  </a:lnTo>
                  <a:lnTo>
                    <a:pt x="734798" y="459465"/>
                  </a:lnTo>
                  <a:lnTo>
                    <a:pt x="630185" y="382385"/>
                  </a:lnTo>
                  <a:lnTo>
                    <a:pt x="529147" y="309696"/>
                  </a:lnTo>
                  <a:lnTo>
                    <a:pt x="433315" y="242652"/>
                  </a:lnTo>
                  <a:lnTo>
                    <a:pt x="344005" y="182130"/>
                  </a:lnTo>
                  <a:lnTo>
                    <a:pt x="262661" y="129134"/>
                  </a:lnTo>
                  <a:lnTo>
                    <a:pt x="190535" y="84417"/>
                  </a:lnTo>
                  <a:lnTo>
                    <a:pt x="128633" y="48668"/>
                  </a:lnTo>
                  <a:lnTo>
                    <a:pt x="77957" y="22452"/>
                  </a:lnTo>
                  <a:lnTo>
                    <a:pt x="39323" y="6146"/>
                  </a:lnTo>
                  <a:lnTo>
                    <a:pt x="13170" y="0"/>
                  </a:lnTo>
                  <a:lnTo>
                    <a:pt x="0" y="4139"/>
                  </a:lnTo>
                  <a:lnTo>
                    <a:pt x="0" y="18438"/>
                  </a:lnTo>
                  <a:lnTo>
                    <a:pt x="13170" y="42710"/>
                  </a:lnTo>
                  <a:lnTo>
                    <a:pt x="39323" y="76577"/>
                  </a:lnTo>
                  <a:lnTo>
                    <a:pt x="77957" y="119538"/>
                  </a:lnTo>
                  <a:lnTo>
                    <a:pt x="128633" y="170966"/>
                  </a:lnTo>
                  <a:lnTo>
                    <a:pt x="190535" y="230046"/>
                  </a:lnTo>
                  <a:lnTo>
                    <a:pt x="262661" y="295899"/>
                  </a:lnTo>
                  <a:lnTo>
                    <a:pt x="344005" y="367521"/>
                  </a:lnTo>
                  <a:lnTo>
                    <a:pt x="433315" y="443785"/>
                  </a:lnTo>
                  <a:lnTo>
                    <a:pt x="529147" y="523624"/>
                  </a:lnTo>
                  <a:lnTo>
                    <a:pt x="630185" y="605783"/>
                  </a:lnTo>
                  <a:lnTo>
                    <a:pt x="734798" y="688946"/>
                  </a:lnTo>
                  <a:lnTo>
                    <a:pt x="841418" y="771984"/>
                  </a:lnTo>
                  <a:lnTo>
                    <a:pt x="948477" y="853578"/>
                  </a:lnTo>
                  <a:lnTo>
                    <a:pt x="1054344" y="932477"/>
                  </a:lnTo>
                  <a:lnTo>
                    <a:pt x="1157326" y="1007486"/>
                  </a:lnTo>
                  <a:lnTo>
                    <a:pt x="1255981" y="1077478"/>
                  </a:lnTo>
                  <a:lnTo>
                    <a:pt x="1348740" y="1141387"/>
                  </a:lnTo>
                  <a:lnTo>
                    <a:pt x="1434162" y="1198209"/>
                  </a:lnTo>
                  <a:lnTo>
                    <a:pt x="1511053" y="1247191"/>
                  </a:lnTo>
                  <a:lnTo>
                    <a:pt x="1578224" y="1287455"/>
                  </a:lnTo>
                  <a:lnTo>
                    <a:pt x="1634607" y="1318500"/>
                  </a:lnTo>
                  <a:lnTo>
                    <a:pt x="1679387" y="1339824"/>
                  </a:lnTo>
                  <a:lnTo>
                    <a:pt x="1731506" y="1352116"/>
                  </a:lnTo>
                  <a:lnTo>
                    <a:pt x="1738091" y="1342897"/>
                  </a:lnTo>
                </a:path>
              </a:pathLst>
            </a:custGeom>
            <a:ln w="6710">
              <a:solidFill>
                <a:srgbClr val="C4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91442" y="5190600"/>
              <a:ext cx="2077720" cy="953769"/>
            </a:xfrm>
            <a:custGeom>
              <a:avLst/>
              <a:gdLst/>
              <a:ahLst/>
              <a:cxnLst/>
              <a:rect l="l" t="t" r="r" b="b"/>
              <a:pathLst>
                <a:path w="2077720" h="953770">
                  <a:moveTo>
                    <a:pt x="2077707" y="171970"/>
                  </a:moveTo>
                  <a:lnTo>
                    <a:pt x="2069804" y="129197"/>
                  </a:lnTo>
                  <a:lnTo>
                    <a:pt x="2046285" y="91755"/>
                  </a:lnTo>
                  <a:lnTo>
                    <a:pt x="2007463" y="60082"/>
                  </a:lnTo>
                  <a:lnTo>
                    <a:pt x="1953965" y="34745"/>
                  </a:lnTo>
                  <a:lnTo>
                    <a:pt x="1886606" y="16118"/>
                  </a:lnTo>
                  <a:lnTo>
                    <a:pt x="1806328" y="4452"/>
                  </a:lnTo>
                  <a:lnTo>
                    <a:pt x="1714384" y="0"/>
                  </a:lnTo>
                  <a:lnTo>
                    <a:pt x="1612217" y="2759"/>
                  </a:lnTo>
                  <a:lnTo>
                    <a:pt x="1501332" y="12731"/>
                  </a:lnTo>
                  <a:lnTo>
                    <a:pt x="1383486" y="29727"/>
                  </a:lnTo>
                  <a:lnTo>
                    <a:pt x="1260309" y="53497"/>
                  </a:lnTo>
                  <a:lnTo>
                    <a:pt x="1133807" y="83664"/>
                  </a:lnTo>
                  <a:lnTo>
                    <a:pt x="1005864" y="119852"/>
                  </a:lnTo>
                  <a:lnTo>
                    <a:pt x="878359" y="161433"/>
                  </a:lnTo>
                  <a:lnTo>
                    <a:pt x="753300" y="207781"/>
                  </a:lnTo>
                  <a:lnTo>
                    <a:pt x="632569" y="258206"/>
                  </a:lnTo>
                  <a:lnTo>
                    <a:pt x="517921" y="312017"/>
                  </a:lnTo>
                  <a:lnTo>
                    <a:pt x="411238" y="368274"/>
                  </a:lnTo>
                  <a:lnTo>
                    <a:pt x="314026" y="426162"/>
                  </a:lnTo>
                  <a:lnTo>
                    <a:pt x="227727" y="484865"/>
                  </a:lnTo>
                  <a:lnTo>
                    <a:pt x="153783" y="543443"/>
                  </a:lnTo>
                  <a:lnTo>
                    <a:pt x="93198" y="601017"/>
                  </a:lnTo>
                  <a:lnTo>
                    <a:pt x="46975" y="656647"/>
                  </a:lnTo>
                  <a:lnTo>
                    <a:pt x="15742" y="709643"/>
                  </a:lnTo>
                  <a:lnTo>
                    <a:pt x="0" y="759064"/>
                  </a:lnTo>
                  <a:lnTo>
                    <a:pt x="0" y="804220"/>
                  </a:lnTo>
                  <a:lnTo>
                    <a:pt x="15742" y="844485"/>
                  </a:lnTo>
                  <a:lnTo>
                    <a:pt x="46975" y="879104"/>
                  </a:lnTo>
                  <a:lnTo>
                    <a:pt x="93198" y="907641"/>
                  </a:lnTo>
                  <a:lnTo>
                    <a:pt x="153783" y="929654"/>
                  </a:lnTo>
                  <a:lnTo>
                    <a:pt x="227727" y="944832"/>
                  </a:lnTo>
                  <a:lnTo>
                    <a:pt x="314026" y="952860"/>
                  </a:lnTo>
                  <a:lnTo>
                    <a:pt x="411238" y="953738"/>
                  </a:lnTo>
                  <a:lnTo>
                    <a:pt x="517921" y="947403"/>
                  </a:lnTo>
                  <a:lnTo>
                    <a:pt x="632569" y="933856"/>
                  </a:lnTo>
                  <a:lnTo>
                    <a:pt x="753300" y="913473"/>
                  </a:lnTo>
                  <a:lnTo>
                    <a:pt x="878359" y="886442"/>
                  </a:lnTo>
                  <a:lnTo>
                    <a:pt x="1005864" y="853202"/>
                  </a:lnTo>
                  <a:lnTo>
                    <a:pt x="1133807" y="814255"/>
                  </a:lnTo>
                  <a:lnTo>
                    <a:pt x="1260309" y="770165"/>
                  </a:lnTo>
                  <a:lnTo>
                    <a:pt x="1383486" y="721685"/>
                  </a:lnTo>
                  <a:lnTo>
                    <a:pt x="1501332" y="669504"/>
                  </a:lnTo>
                  <a:lnTo>
                    <a:pt x="1612217" y="614376"/>
                  </a:lnTo>
                  <a:lnTo>
                    <a:pt x="1714384" y="557178"/>
                  </a:lnTo>
                  <a:lnTo>
                    <a:pt x="1806328" y="498788"/>
                  </a:lnTo>
                  <a:lnTo>
                    <a:pt x="1886606" y="440022"/>
                  </a:lnTo>
                  <a:lnTo>
                    <a:pt x="1953965" y="381821"/>
                  </a:lnTo>
                  <a:lnTo>
                    <a:pt x="2007463" y="325125"/>
                  </a:lnTo>
                  <a:lnTo>
                    <a:pt x="2046285" y="270686"/>
                  </a:lnTo>
                  <a:lnTo>
                    <a:pt x="2069804" y="219384"/>
                  </a:lnTo>
                  <a:lnTo>
                    <a:pt x="2077707" y="171970"/>
                  </a:lnTo>
                </a:path>
              </a:pathLst>
            </a:custGeom>
            <a:ln w="6710">
              <a:solidFill>
                <a:srgbClr val="53B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32290" y="4494691"/>
              <a:ext cx="1367155" cy="1375410"/>
            </a:xfrm>
            <a:custGeom>
              <a:avLst/>
              <a:gdLst/>
              <a:ahLst/>
              <a:cxnLst/>
              <a:rect l="l" t="t" r="r" b="b"/>
              <a:pathLst>
                <a:path w="1367154" h="1375410">
                  <a:moveTo>
                    <a:pt x="1366615" y="1231825"/>
                  </a:moveTo>
                  <a:lnTo>
                    <a:pt x="1361472" y="1175881"/>
                  </a:lnTo>
                  <a:lnTo>
                    <a:pt x="1345981" y="1112600"/>
                  </a:lnTo>
                  <a:lnTo>
                    <a:pt x="1320455" y="1042859"/>
                  </a:lnTo>
                  <a:lnTo>
                    <a:pt x="1285270" y="967786"/>
                  </a:lnTo>
                  <a:lnTo>
                    <a:pt x="1240929" y="888386"/>
                  </a:lnTo>
                  <a:lnTo>
                    <a:pt x="1188121" y="805976"/>
                  </a:lnTo>
                  <a:lnTo>
                    <a:pt x="1127661" y="721810"/>
                  </a:lnTo>
                  <a:lnTo>
                    <a:pt x="1060428" y="637142"/>
                  </a:lnTo>
                  <a:lnTo>
                    <a:pt x="987550" y="553164"/>
                  </a:lnTo>
                  <a:lnTo>
                    <a:pt x="909968" y="471318"/>
                  </a:lnTo>
                  <a:lnTo>
                    <a:pt x="829000" y="392671"/>
                  </a:lnTo>
                  <a:lnTo>
                    <a:pt x="745774" y="318539"/>
                  </a:lnTo>
                  <a:lnTo>
                    <a:pt x="661607" y="250052"/>
                  </a:lnTo>
                  <a:lnTo>
                    <a:pt x="577754" y="188151"/>
                  </a:lnTo>
                  <a:lnTo>
                    <a:pt x="495468" y="133838"/>
                  </a:lnTo>
                  <a:lnTo>
                    <a:pt x="416068" y="87866"/>
                  </a:lnTo>
                  <a:lnTo>
                    <a:pt x="340681" y="51051"/>
                  </a:lnTo>
                  <a:lnTo>
                    <a:pt x="270438" y="23895"/>
                  </a:lnTo>
                  <a:lnTo>
                    <a:pt x="206528" y="6773"/>
                  </a:lnTo>
                  <a:lnTo>
                    <a:pt x="149769" y="0"/>
                  </a:lnTo>
                  <a:lnTo>
                    <a:pt x="101100" y="3700"/>
                  </a:lnTo>
                  <a:lnTo>
                    <a:pt x="61275" y="17686"/>
                  </a:lnTo>
                  <a:lnTo>
                    <a:pt x="30857" y="41894"/>
                  </a:lnTo>
                  <a:lnTo>
                    <a:pt x="10348" y="75824"/>
                  </a:lnTo>
                  <a:lnTo>
                    <a:pt x="0" y="119099"/>
                  </a:lnTo>
                  <a:lnTo>
                    <a:pt x="0" y="170966"/>
                  </a:lnTo>
                  <a:lnTo>
                    <a:pt x="10348" y="230673"/>
                  </a:lnTo>
                  <a:lnTo>
                    <a:pt x="30857" y="297341"/>
                  </a:lnTo>
                  <a:lnTo>
                    <a:pt x="61275" y="369905"/>
                  </a:lnTo>
                  <a:lnTo>
                    <a:pt x="101100" y="447297"/>
                  </a:lnTo>
                  <a:lnTo>
                    <a:pt x="149769" y="528328"/>
                  </a:lnTo>
                  <a:lnTo>
                    <a:pt x="206528" y="611742"/>
                  </a:lnTo>
                  <a:lnTo>
                    <a:pt x="270438" y="696347"/>
                  </a:lnTo>
                  <a:lnTo>
                    <a:pt x="340681" y="780827"/>
                  </a:lnTo>
                  <a:lnTo>
                    <a:pt x="416068" y="863927"/>
                  </a:lnTo>
                  <a:lnTo>
                    <a:pt x="495468" y="944330"/>
                  </a:lnTo>
                  <a:lnTo>
                    <a:pt x="577754" y="1020845"/>
                  </a:lnTo>
                  <a:lnTo>
                    <a:pt x="661607" y="1092280"/>
                  </a:lnTo>
                  <a:lnTo>
                    <a:pt x="745774" y="1157631"/>
                  </a:lnTo>
                  <a:lnTo>
                    <a:pt x="829000" y="1215832"/>
                  </a:lnTo>
                  <a:lnTo>
                    <a:pt x="909968" y="1266068"/>
                  </a:lnTo>
                  <a:lnTo>
                    <a:pt x="987550" y="1307524"/>
                  </a:lnTo>
                  <a:lnTo>
                    <a:pt x="1060428" y="1339573"/>
                  </a:lnTo>
                  <a:lnTo>
                    <a:pt x="1127661" y="1361775"/>
                  </a:lnTo>
                  <a:lnTo>
                    <a:pt x="1188121" y="1373691"/>
                  </a:lnTo>
                  <a:lnTo>
                    <a:pt x="1240929" y="1375259"/>
                  </a:lnTo>
                  <a:lnTo>
                    <a:pt x="1285270" y="1366416"/>
                  </a:lnTo>
                  <a:lnTo>
                    <a:pt x="1320455" y="1347287"/>
                  </a:lnTo>
                  <a:lnTo>
                    <a:pt x="1345981" y="1318124"/>
                  </a:lnTo>
                  <a:lnTo>
                    <a:pt x="1361472" y="1279490"/>
                  </a:lnTo>
                  <a:lnTo>
                    <a:pt x="1366615" y="1231825"/>
                  </a:lnTo>
                </a:path>
              </a:pathLst>
            </a:custGeom>
            <a:ln w="6710">
              <a:solidFill>
                <a:srgbClr val="00C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98033" y="5028539"/>
              <a:ext cx="1948180" cy="1163320"/>
            </a:xfrm>
            <a:custGeom>
              <a:avLst/>
              <a:gdLst/>
              <a:ahLst/>
              <a:cxnLst/>
              <a:rect l="l" t="t" r="r" b="b"/>
              <a:pathLst>
                <a:path w="1948179" h="1163320">
                  <a:moveTo>
                    <a:pt x="1947881" y="465297"/>
                  </a:moveTo>
                  <a:lnTo>
                    <a:pt x="1940543" y="396120"/>
                  </a:lnTo>
                  <a:lnTo>
                    <a:pt x="1918467" y="329766"/>
                  </a:lnTo>
                  <a:lnTo>
                    <a:pt x="1882091" y="267237"/>
                  </a:lnTo>
                  <a:lnTo>
                    <a:pt x="1831916" y="209412"/>
                  </a:lnTo>
                  <a:lnTo>
                    <a:pt x="1768697" y="157294"/>
                  </a:lnTo>
                  <a:lnTo>
                    <a:pt x="1693499" y="111636"/>
                  </a:lnTo>
                  <a:lnTo>
                    <a:pt x="1607325" y="73065"/>
                  </a:lnTo>
                  <a:lnTo>
                    <a:pt x="1511493" y="42208"/>
                  </a:lnTo>
                  <a:lnTo>
                    <a:pt x="1407570" y="19505"/>
                  </a:lnTo>
                  <a:lnTo>
                    <a:pt x="1296998" y="5393"/>
                  </a:lnTo>
                  <a:lnTo>
                    <a:pt x="1181598" y="0"/>
                  </a:lnTo>
                  <a:lnTo>
                    <a:pt x="1062937" y="3386"/>
                  </a:lnTo>
                  <a:lnTo>
                    <a:pt x="943021" y="15553"/>
                  </a:lnTo>
                  <a:lnTo>
                    <a:pt x="823481" y="36313"/>
                  </a:lnTo>
                  <a:lnTo>
                    <a:pt x="706199" y="65351"/>
                  </a:lnTo>
                  <a:lnTo>
                    <a:pt x="592994" y="102228"/>
                  </a:lnTo>
                  <a:lnTo>
                    <a:pt x="485559" y="146381"/>
                  </a:lnTo>
                  <a:lnTo>
                    <a:pt x="385524" y="197119"/>
                  </a:lnTo>
                  <a:lnTo>
                    <a:pt x="294333" y="253690"/>
                  </a:lnTo>
                  <a:lnTo>
                    <a:pt x="213490" y="315215"/>
                  </a:lnTo>
                  <a:lnTo>
                    <a:pt x="144124" y="380817"/>
                  </a:lnTo>
                  <a:lnTo>
                    <a:pt x="87365" y="449430"/>
                  </a:lnTo>
                  <a:lnTo>
                    <a:pt x="44027" y="520112"/>
                  </a:lnTo>
                  <a:lnTo>
                    <a:pt x="14738" y="591672"/>
                  </a:lnTo>
                  <a:lnTo>
                    <a:pt x="0" y="663107"/>
                  </a:lnTo>
                  <a:lnTo>
                    <a:pt x="0" y="733287"/>
                  </a:lnTo>
                  <a:lnTo>
                    <a:pt x="14738" y="801210"/>
                  </a:lnTo>
                  <a:lnTo>
                    <a:pt x="44027" y="865746"/>
                  </a:lnTo>
                  <a:lnTo>
                    <a:pt x="87365" y="926017"/>
                  </a:lnTo>
                  <a:lnTo>
                    <a:pt x="144124" y="981082"/>
                  </a:lnTo>
                  <a:lnTo>
                    <a:pt x="213490" y="1030127"/>
                  </a:lnTo>
                  <a:lnTo>
                    <a:pt x="294333" y="1072336"/>
                  </a:lnTo>
                  <a:lnTo>
                    <a:pt x="385524" y="1107081"/>
                  </a:lnTo>
                  <a:lnTo>
                    <a:pt x="485559" y="1133924"/>
                  </a:lnTo>
                  <a:lnTo>
                    <a:pt x="592994" y="1152362"/>
                  </a:lnTo>
                  <a:lnTo>
                    <a:pt x="706199" y="1162146"/>
                  </a:lnTo>
                  <a:lnTo>
                    <a:pt x="823481" y="1163150"/>
                  </a:lnTo>
                  <a:lnTo>
                    <a:pt x="943021" y="1155310"/>
                  </a:lnTo>
                  <a:lnTo>
                    <a:pt x="1062937" y="1138816"/>
                  </a:lnTo>
                  <a:lnTo>
                    <a:pt x="1181598" y="1113854"/>
                  </a:lnTo>
                  <a:lnTo>
                    <a:pt x="1296998" y="1080865"/>
                  </a:lnTo>
                  <a:lnTo>
                    <a:pt x="1407570" y="1040287"/>
                  </a:lnTo>
                  <a:lnTo>
                    <a:pt x="1511493" y="992748"/>
                  </a:lnTo>
                  <a:lnTo>
                    <a:pt x="1607325" y="938999"/>
                  </a:lnTo>
                  <a:lnTo>
                    <a:pt x="1693499" y="879857"/>
                  </a:lnTo>
                  <a:lnTo>
                    <a:pt x="1768697" y="816136"/>
                  </a:lnTo>
                  <a:lnTo>
                    <a:pt x="1831916" y="748904"/>
                  </a:lnTo>
                  <a:lnTo>
                    <a:pt x="1882091" y="679162"/>
                  </a:lnTo>
                  <a:lnTo>
                    <a:pt x="1918467" y="607916"/>
                  </a:lnTo>
                  <a:lnTo>
                    <a:pt x="1940543" y="536230"/>
                  </a:lnTo>
                  <a:lnTo>
                    <a:pt x="1947881" y="465297"/>
                  </a:lnTo>
                </a:path>
              </a:pathLst>
            </a:custGeom>
            <a:ln w="6710">
              <a:solidFill>
                <a:srgbClr val="00B6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378443" y="3690094"/>
              <a:ext cx="1647189" cy="2119630"/>
            </a:xfrm>
            <a:custGeom>
              <a:avLst/>
              <a:gdLst/>
              <a:ahLst/>
              <a:cxnLst/>
              <a:rect l="l" t="t" r="r" b="b"/>
              <a:pathLst>
                <a:path w="1647189" h="2119629">
                  <a:moveTo>
                    <a:pt x="1647025" y="2109174"/>
                  </a:moveTo>
                  <a:lnTo>
                    <a:pt x="1622126" y="2041816"/>
                  </a:lnTo>
                  <a:lnTo>
                    <a:pt x="1591395" y="1985433"/>
                  </a:lnTo>
                  <a:lnTo>
                    <a:pt x="1548935" y="1915064"/>
                  </a:lnTo>
                  <a:lnTo>
                    <a:pt x="1495500" y="1831714"/>
                  </a:lnTo>
                  <a:lnTo>
                    <a:pt x="1431904" y="1736634"/>
                  </a:lnTo>
                  <a:lnTo>
                    <a:pt x="1359026" y="1631333"/>
                  </a:lnTo>
                  <a:lnTo>
                    <a:pt x="1278058" y="1517313"/>
                  </a:lnTo>
                  <a:lnTo>
                    <a:pt x="1190128" y="1396332"/>
                  </a:lnTo>
                  <a:lnTo>
                    <a:pt x="1096679" y="1270271"/>
                  </a:lnTo>
                  <a:lnTo>
                    <a:pt x="999090" y="1141011"/>
                  </a:lnTo>
                  <a:lnTo>
                    <a:pt x="898805" y="1010497"/>
                  </a:lnTo>
                  <a:lnTo>
                    <a:pt x="797390" y="880672"/>
                  </a:lnTo>
                  <a:lnTo>
                    <a:pt x="696290" y="753608"/>
                  </a:lnTo>
                  <a:lnTo>
                    <a:pt x="597196" y="631184"/>
                  </a:lnTo>
                  <a:lnTo>
                    <a:pt x="501426" y="515220"/>
                  </a:lnTo>
                  <a:lnTo>
                    <a:pt x="410611" y="407472"/>
                  </a:lnTo>
                  <a:lnTo>
                    <a:pt x="326005" y="309634"/>
                  </a:lnTo>
                  <a:lnTo>
                    <a:pt x="248925" y="223209"/>
                  </a:lnTo>
                  <a:lnTo>
                    <a:pt x="180563" y="149392"/>
                  </a:lnTo>
                  <a:lnTo>
                    <a:pt x="121922" y="89371"/>
                  </a:lnTo>
                  <a:lnTo>
                    <a:pt x="73943" y="44027"/>
                  </a:lnTo>
                  <a:lnTo>
                    <a:pt x="37254" y="14111"/>
                  </a:lnTo>
                  <a:lnTo>
                    <a:pt x="12480" y="0"/>
                  </a:lnTo>
                  <a:lnTo>
                    <a:pt x="0" y="2006"/>
                  </a:lnTo>
                  <a:lnTo>
                    <a:pt x="0" y="20006"/>
                  </a:lnTo>
                  <a:lnTo>
                    <a:pt x="12480" y="53685"/>
                  </a:lnTo>
                  <a:lnTo>
                    <a:pt x="37254" y="102667"/>
                  </a:lnTo>
                  <a:lnTo>
                    <a:pt x="73943" y="166200"/>
                  </a:lnTo>
                  <a:lnTo>
                    <a:pt x="121922" y="243216"/>
                  </a:lnTo>
                  <a:lnTo>
                    <a:pt x="180563" y="332588"/>
                  </a:lnTo>
                  <a:lnTo>
                    <a:pt x="248925" y="432935"/>
                  </a:lnTo>
                  <a:lnTo>
                    <a:pt x="326005" y="542878"/>
                  </a:lnTo>
                  <a:lnTo>
                    <a:pt x="410611" y="660535"/>
                  </a:lnTo>
                  <a:lnTo>
                    <a:pt x="501426" y="784339"/>
                  </a:lnTo>
                  <a:lnTo>
                    <a:pt x="597196" y="912219"/>
                  </a:lnTo>
                  <a:lnTo>
                    <a:pt x="696290" y="1042357"/>
                  </a:lnTo>
                  <a:lnTo>
                    <a:pt x="797390" y="1172746"/>
                  </a:lnTo>
                  <a:lnTo>
                    <a:pt x="898805" y="1301441"/>
                  </a:lnTo>
                  <a:lnTo>
                    <a:pt x="999090" y="1426436"/>
                  </a:lnTo>
                  <a:lnTo>
                    <a:pt x="1096679" y="1545849"/>
                  </a:lnTo>
                  <a:lnTo>
                    <a:pt x="1190128" y="1657925"/>
                  </a:lnTo>
                  <a:lnTo>
                    <a:pt x="1278058" y="1760906"/>
                  </a:lnTo>
                  <a:lnTo>
                    <a:pt x="1359026" y="1853225"/>
                  </a:lnTo>
                  <a:lnTo>
                    <a:pt x="1431904" y="1933503"/>
                  </a:lnTo>
                  <a:lnTo>
                    <a:pt x="1495500" y="2000548"/>
                  </a:lnTo>
                  <a:lnTo>
                    <a:pt x="1548935" y="2053293"/>
                  </a:lnTo>
                  <a:lnTo>
                    <a:pt x="1591395" y="2091049"/>
                  </a:lnTo>
                  <a:lnTo>
                    <a:pt x="1640753" y="2119146"/>
                  </a:lnTo>
                  <a:lnTo>
                    <a:pt x="1647025" y="2109174"/>
                  </a:lnTo>
                </a:path>
              </a:pathLst>
            </a:custGeom>
            <a:ln w="6710">
              <a:solidFill>
                <a:srgbClr val="A58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97873" y="5036128"/>
              <a:ext cx="2723515" cy="817244"/>
            </a:xfrm>
            <a:custGeom>
              <a:avLst/>
              <a:gdLst/>
              <a:ahLst/>
              <a:cxnLst/>
              <a:rect l="l" t="t" r="r" b="b"/>
              <a:pathLst>
                <a:path w="2723515" h="817245">
                  <a:moveTo>
                    <a:pt x="2723384" y="239014"/>
                  </a:moveTo>
                  <a:lnTo>
                    <a:pt x="2713035" y="194548"/>
                  </a:lnTo>
                  <a:lnTo>
                    <a:pt x="2682241" y="153405"/>
                  </a:lnTo>
                  <a:lnTo>
                    <a:pt x="2631314" y="116089"/>
                  </a:lnTo>
                  <a:lnTo>
                    <a:pt x="2561196" y="83162"/>
                  </a:lnTo>
                  <a:lnTo>
                    <a:pt x="2472827" y="55253"/>
                  </a:lnTo>
                  <a:lnTo>
                    <a:pt x="2367650" y="32612"/>
                  </a:lnTo>
                  <a:lnTo>
                    <a:pt x="2247169" y="15741"/>
                  </a:lnTo>
                  <a:lnTo>
                    <a:pt x="2113267" y="4766"/>
                  </a:lnTo>
                  <a:lnTo>
                    <a:pt x="1967951" y="0"/>
                  </a:lnTo>
                  <a:lnTo>
                    <a:pt x="1813352" y="1317"/>
                  </a:lnTo>
                  <a:lnTo>
                    <a:pt x="1651980" y="8905"/>
                  </a:lnTo>
                  <a:lnTo>
                    <a:pt x="1486155" y="22452"/>
                  </a:lnTo>
                  <a:lnTo>
                    <a:pt x="1318385" y="41894"/>
                  </a:lnTo>
                  <a:lnTo>
                    <a:pt x="1151306" y="66919"/>
                  </a:lnTo>
                  <a:lnTo>
                    <a:pt x="987362" y="97085"/>
                  </a:lnTo>
                  <a:lnTo>
                    <a:pt x="829126" y="132019"/>
                  </a:lnTo>
                  <a:lnTo>
                    <a:pt x="678917" y="171092"/>
                  </a:lnTo>
                  <a:lnTo>
                    <a:pt x="538994" y="213802"/>
                  </a:lnTo>
                  <a:lnTo>
                    <a:pt x="411552" y="259460"/>
                  </a:lnTo>
                  <a:lnTo>
                    <a:pt x="298535" y="307376"/>
                  </a:lnTo>
                  <a:lnTo>
                    <a:pt x="201574" y="356797"/>
                  </a:lnTo>
                  <a:lnTo>
                    <a:pt x="122173" y="407033"/>
                  </a:lnTo>
                  <a:lnTo>
                    <a:pt x="61525" y="457269"/>
                  </a:lnTo>
                  <a:lnTo>
                    <a:pt x="20571" y="506753"/>
                  </a:lnTo>
                  <a:lnTo>
                    <a:pt x="0" y="554794"/>
                  </a:lnTo>
                  <a:lnTo>
                    <a:pt x="0" y="600578"/>
                  </a:lnTo>
                  <a:lnTo>
                    <a:pt x="20571" y="643476"/>
                  </a:lnTo>
                  <a:lnTo>
                    <a:pt x="61525" y="682800"/>
                  </a:lnTo>
                  <a:lnTo>
                    <a:pt x="122173" y="717922"/>
                  </a:lnTo>
                  <a:lnTo>
                    <a:pt x="201574" y="748402"/>
                  </a:lnTo>
                  <a:lnTo>
                    <a:pt x="298535" y="773740"/>
                  </a:lnTo>
                  <a:lnTo>
                    <a:pt x="411552" y="793496"/>
                  </a:lnTo>
                  <a:lnTo>
                    <a:pt x="538994" y="807481"/>
                  </a:lnTo>
                  <a:lnTo>
                    <a:pt x="678917" y="815384"/>
                  </a:lnTo>
                  <a:lnTo>
                    <a:pt x="829126" y="817077"/>
                  </a:lnTo>
                  <a:lnTo>
                    <a:pt x="987362" y="812624"/>
                  </a:lnTo>
                  <a:lnTo>
                    <a:pt x="1151306" y="802025"/>
                  </a:lnTo>
                  <a:lnTo>
                    <a:pt x="1318385" y="785468"/>
                  </a:lnTo>
                  <a:lnTo>
                    <a:pt x="1486155" y="763203"/>
                  </a:lnTo>
                  <a:lnTo>
                    <a:pt x="1651980" y="735608"/>
                  </a:lnTo>
                  <a:lnTo>
                    <a:pt x="1813352" y="702995"/>
                  </a:lnTo>
                  <a:lnTo>
                    <a:pt x="1967951" y="665929"/>
                  </a:lnTo>
                  <a:lnTo>
                    <a:pt x="2113267" y="624912"/>
                  </a:lnTo>
                  <a:lnTo>
                    <a:pt x="2247169" y="580697"/>
                  </a:lnTo>
                  <a:lnTo>
                    <a:pt x="2367650" y="533847"/>
                  </a:lnTo>
                  <a:lnTo>
                    <a:pt x="2472827" y="485053"/>
                  </a:lnTo>
                  <a:lnTo>
                    <a:pt x="2561196" y="435130"/>
                  </a:lnTo>
                  <a:lnTo>
                    <a:pt x="2631314" y="384831"/>
                  </a:lnTo>
                  <a:lnTo>
                    <a:pt x="2682241" y="334846"/>
                  </a:lnTo>
                  <a:lnTo>
                    <a:pt x="2713035" y="285989"/>
                  </a:lnTo>
                  <a:lnTo>
                    <a:pt x="2723384" y="239014"/>
                  </a:lnTo>
                </a:path>
              </a:pathLst>
            </a:custGeom>
            <a:ln w="6710">
              <a:solidFill>
                <a:srgbClr val="FB6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49951" y="3565037"/>
              <a:ext cx="3113405" cy="2752090"/>
            </a:xfrm>
            <a:custGeom>
              <a:avLst/>
              <a:gdLst/>
              <a:ahLst/>
              <a:cxnLst/>
              <a:rect l="l" t="t" r="r" b="b"/>
              <a:pathLst>
                <a:path w="3113404" h="2752090">
                  <a:moveTo>
                    <a:pt x="0" y="2751710"/>
                  </a:moveTo>
                  <a:lnTo>
                    <a:pt x="3112797" y="2751710"/>
                  </a:lnTo>
                  <a:lnTo>
                    <a:pt x="3112797" y="0"/>
                  </a:lnTo>
                  <a:lnTo>
                    <a:pt x="0" y="0"/>
                  </a:lnTo>
                  <a:lnTo>
                    <a:pt x="0" y="2751710"/>
                  </a:lnTo>
                  <a:close/>
                </a:path>
              </a:pathLst>
            </a:custGeom>
            <a:ln w="6710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32766" y="3604548"/>
              <a:ext cx="2680335" cy="2729865"/>
            </a:xfrm>
            <a:custGeom>
              <a:avLst/>
              <a:gdLst/>
              <a:ahLst/>
              <a:cxnLst/>
              <a:rect l="l" t="t" r="r" b="b"/>
              <a:pathLst>
                <a:path w="2680335" h="2729865">
                  <a:moveTo>
                    <a:pt x="0" y="2584820"/>
                  </a:moveTo>
                  <a:lnTo>
                    <a:pt x="17184" y="2584820"/>
                  </a:lnTo>
                </a:path>
                <a:path w="2680335" h="2729865">
                  <a:moveTo>
                    <a:pt x="0" y="1723213"/>
                  </a:moveTo>
                  <a:lnTo>
                    <a:pt x="17184" y="1723213"/>
                  </a:lnTo>
                </a:path>
                <a:path w="2680335" h="2729865">
                  <a:moveTo>
                    <a:pt x="0" y="861606"/>
                  </a:moveTo>
                  <a:lnTo>
                    <a:pt x="17184" y="861606"/>
                  </a:lnTo>
                </a:path>
                <a:path w="2680335" h="2729865">
                  <a:moveTo>
                    <a:pt x="0" y="0"/>
                  </a:moveTo>
                  <a:lnTo>
                    <a:pt x="17184" y="0"/>
                  </a:lnTo>
                </a:path>
                <a:path w="2680335" h="2729865">
                  <a:moveTo>
                    <a:pt x="270438" y="2729383"/>
                  </a:moveTo>
                  <a:lnTo>
                    <a:pt x="270438" y="2712198"/>
                  </a:lnTo>
                </a:path>
                <a:path w="2680335" h="2729865">
                  <a:moveTo>
                    <a:pt x="872840" y="2729383"/>
                  </a:moveTo>
                  <a:lnTo>
                    <a:pt x="872840" y="2712198"/>
                  </a:lnTo>
                </a:path>
                <a:path w="2680335" h="2729865">
                  <a:moveTo>
                    <a:pt x="1475242" y="2729383"/>
                  </a:moveTo>
                  <a:lnTo>
                    <a:pt x="1475242" y="2712198"/>
                  </a:lnTo>
                </a:path>
                <a:path w="2680335" h="2729865">
                  <a:moveTo>
                    <a:pt x="2077707" y="2729383"/>
                  </a:moveTo>
                  <a:lnTo>
                    <a:pt x="2077707" y="2712198"/>
                  </a:lnTo>
                </a:path>
                <a:path w="2680335" h="2729865">
                  <a:moveTo>
                    <a:pt x="2680109" y="2729383"/>
                  </a:moveTo>
                  <a:lnTo>
                    <a:pt x="2680109" y="2712198"/>
                  </a:lnTo>
                </a:path>
              </a:pathLst>
            </a:custGeom>
            <a:ln w="6710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118900" y="6140482"/>
            <a:ext cx="137160" cy="814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5" dirty="0">
                <a:solidFill>
                  <a:srgbClr val="4D4D4D"/>
                </a:solidFill>
                <a:latin typeface="Arial"/>
                <a:cs typeface="Arial"/>
              </a:rPr>
              <a:t>−</a:t>
            </a:r>
            <a:r>
              <a:rPr sz="450" spc="-10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4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51865" y="5278875"/>
            <a:ext cx="104139" cy="814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10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4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151865" y="4417275"/>
            <a:ext cx="104139" cy="814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10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4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151865" y="3555731"/>
            <a:ext cx="104139" cy="814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10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4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458789" y="6319100"/>
            <a:ext cx="137160" cy="814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5" dirty="0">
                <a:solidFill>
                  <a:srgbClr val="4D4D4D"/>
                </a:solidFill>
                <a:latin typeface="Arial"/>
                <a:cs typeface="Arial"/>
              </a:rPr>
              <a:t>−</a:t>
            </a:r>
            <a:r>
              <a:rPr sz="450" spc="-10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4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061188" y="6319100"/>
            <a:ext cx="137160" cy="814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5" dirty="0">
                <a:solidFill>
                  <a:srgbClr val="4D4D4D"/>
                </a:solidFill>
                <a:latin typeface="Arial"/>
                <a:cs typeface="Arial"/>
              </a:rPr>
              <a:t>−</a:t>
            </a:r>
            <a:r>
              <a:rPr sz="450" spc="-10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4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282488" y="6319100"/>
            <a:ext cx="104139" cy="814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10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4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884865" y="6319100"/>
            <a:ext cx="104139" cy="814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10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4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606732" y="6319100"/>
            <a:ext cx="446405" cy="1596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>
              <a:lnSpc>
                <a:spcPts val="530"/>
              </a:lnSpc>
              <a:spcBef>
                <a:spcPts val="95"/>
              </a:spcBef>
            </a:pPr>
            <a:r>
              <a:rPr sz="450" spc="-10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450">
              <a:latin typeface="Arial"/>
              <a:cs typeface="Arial"/>
            </a:endParaRPr>
          </a:p>
          <a:p>
            <a:pPr marL="12700">
              <a:lnSpc>
                <a:spcPts val="650"/>
              </a:lnSpc>
            </a:pPr>
            <a:r>
              <a:rPr sz="550" spc="-5" dirty="0">
                <a:latin typeface="Arial"/>
                <a:cs typeface="Arial"/>
              </a:rPr>
              <a:t>Axis.1</a:t>
            </a:r>
            <a:r>
              <a:rPr sz="550" spc="70" dirty="0">
                <a:latin typeface="Arial"/>
                <a:cs typeface="Arial"/>
              </a:rPr>
              <a:t> </a:t>
            </a:r>
            <a:r>
              <a:rPr sz="550" spc="-5" dirty="0">
                <a:latin typeface="Arial"/>
                <a:cs typeface="Arial"/>
              </a:rPr>
              <a:t>[23%]</a:t>
            </a:r>
            <a:endParaRPr sz="5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034086" y="4689419"/>
            <a:ext cx="76944" cy="5041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30"/>
              </a:lnSpc>
            </a:pPr>
            <a:r>
              <a:rPr sz="550" spc="-5" dirty="0">
                <a:latin typeface="Arial"/>
                <a:cs typeface="Arial"/>
              </a:rPr>
              <a:t>Axis.2</a:t>
            </a:r>
            <a:r>
              <a:rPr sz="550" spc="75" dirty="0">
                <a:latin typeface="Arial"/>
                <a:cs typeface="Arial"/>
              </a:rPr>
              <a:t> </a:t>
            </a:r>
            <a:r>
              <a:rPr sz="550" spc="-5" dirty="0">
                <a:latin typeface="Arial"/>
                <a:cs typeface="Arial"/>
              </a:rPr>
              <a:t>[13.5%]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500707" y="4207417"/>
            <a:ext cx="86995" cy="29209"/>
            <a:chOff x="5976706" y="4207416"/>
            <a:chExt cx="86995" cy="29209"/>
          </a:xfrm>
        </p:grpSpPr>
        <p:sp>
          <p:nvSpPr>
            <p:cNvPr id="69" name="object 69"/>
            <p:cNvSpPr/>
            <p:nvPr/>
          </p:nvSpPr>
          <p:spPr>
            <a:xfrm>
              <a:off x="6007626" y="420964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8" y="0"/>
                  </a:moveTo>
                  <a:lnTo>
                    <a:pt x="5481" y="0"/>
                  </a:lnTo>
                  <a:lnTo>
                    <a:pt x="0" y="5481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5481"/>
                  </a:lnTo>
                  <a:close/>
                </a:path>
              </a:pathLst>
            </a:custGeom>
            <a:solidFill>
              <a:srgbClr val="F876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07626" y="420964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459" y="12229"/>
                  </a:moveTo>
                  <a:lnTo>
                    <a:pt x="24459" y="5481"/>
                  </a:lnTo>
                  <a:lnTo>
                    <a:pt x="18978" y="0"/>
                  </a:lnTo>
                  <a:lnTo>
                    <a:pt x="12229" y="0"/>
                  </a:lnTo>
                  <a:lnTo>
                    <a:pt x="5481" y="0"/>
                  </a:lnTo>
                  <a:lnTo>
                    <a:pt x="0" y="5481"/>
                  </a:lnTo>
                  <a:lnTo>
                    <a:pt x="0" y="12229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2229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12229"/>
                  </a:lnTo>
                </a:path>
              </a:pathLst>
            </a:custGeom>
            <a:ln w="4452">
              <a:solidFill>
                <a:srgbClr val="F876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976706" y="4221935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675" y="0"/>
                  </a:lnTo>
                </a:path>
              </a:pathLst>
            </a:custGeom>
            <a:ln w="6710">
              <a:solidFill>
                <a:srgbClr val="F876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7500707" y="4315792"/>
            <a:ext cx="86995" cy="29209"/>
            <a:chOff x="5976706" y="4315791"/>
            <a:chExt cx="86995" cy="29209"/>
          </a:xfrm>
        </p:grpSpPr>
        <p:sp>
          <p:nvSpPr>
            <p:cNvPr id="73" name="object 73"/>
            <p:cNvSpPr/>
            <p:nvPr/>
          </p:nvSpPr>
          <p:spPr>
            <a:xfrm>
              <a:off x="6007626" y="431801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8" y="0"/>
                  </a:moveTo>
                  <a:lnTo>
                    <a:pt x="5481" y="0"/>
                  </a:lnTo>
                  <a:lnTo>
                    <a:pt x="0" y="5481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5481"/>
                  </a:lnTo>
                  <a:close/>
                </a:path>
              </a:pathLst>
            </a:custGeom>
            <a:solidFill>
              <a:srgbClr val="C49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007626" y="431801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459" y="12229"/>
                  </a:moveTo>
                  <a:lnTo>
                    <a:pt x="24459" y="5481"/>
                  </a:lnTo>
                  <a:lnTo>
                    <a:pt x="18978" y="0"/>
                  </a:lnTo>
                  <a:lnTo>
                    <a:pt x="12229" y="0"/>
                  </a:lnTo>
                  <a:lnTo>
                    <a:pt x="5481" y="0"/>
                  </a:lnTo>
                  <a:lnTo>
                    <a:pt x="0" y="5481"/>
                  </a:lnTo>
                  <a:lnTo>
                    <a:pt x="0" y="12229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2229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12229"/>
                  </a:lnTo>
                </a:path>
              </a:pathLst>
            </a:custGeom>
            <a:ln w="4452">
              <a:solidFill>
                <a:srgbClr val="C4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976706" y="433031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675" y="0"/>
                  </a:lnTo>
                </a:path>
              </a:pathLst>
            </a:custGeom>
            <a:ln w="6710">
              <a:solidFill>
                <a:srgbClr val="C49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7477157" y="4044477"/>
            <a:ext cx="560705" cy="330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550" spc="-5" dirty="0">
                <a:latin typeface="Arial"/>
                <a:cs typeface="Arial"/>
              </a:rPr>
              <a:t>site</a:t>
            </a:r>
            <a:endParaRPr sz="550">
              <a:latin typeface="Arial"/>
              <a:cs typeface="Arial"/>
            </a:endParaRPr>
          </a:p>
          <a:p>
            <a:pPr marL="154940">
              <a:spcBef>
                <a:spcPts val="355"/>
              </a:spcBef>
            </a:pPr>
            <a:r>
              <a:rPr sz="450" spc="-5" dirty="0">
                <a:latin typeface="Arial"/>
                <a:cs typeface="Arial"/>
              </a:rPr>
              <a:t>BAL</a:t>
            </a:r>
            <a:endParaRPr sz="450">
              <a:latin typeface="Arial"/>
              <a:cs typeface="Arial"/>
            </a:endParaRPr>
          </a:p>
          <a:p>
            <a:pPr marL="154940">
              <a:spcBef>
                <a:spcPts val="315"/>
              </a:spcBef>
            </a:pPr>
            <a:r>
              <a:rPr sz="450" spc="-10" dirty="0">
                <a:latin typeface="Arial"/>
                <a:cs typeface="Arial"/>
              </a:rPr>
              <a:t>bronchial.tissue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500707" y="4424167"/>
            <a:ext cx="86995" cy="29209"/>
            <a:chOff x="5976706" y="4424166"/>
            <a:chExt cx="86995" cy="29209"/>
          </a:xfrm>
        </p:grpSpPr>
        <p:sp>
          <p:nvSpPr>
            <p:cNvPr id="78" name="object 78"/>
            <p:cNvSpPr/>
            <p:nvPr/>
          </p:nvSpPr>
          <p:spPr>
            <a:xfrm>
              <a:off x="6007626" y="442639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8" y="0"/>
                  </a:moveTo>
                  <a:lnTo>
                    <a:pt x="5481" y="0"/>
                  </a:lnTo>
                  <a:lnTo>
                    <a:pt x="0" y="5481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5481"/>
                  </a:lnTo>
                  <a:close/>
                </a:path>
              </a:pathLst>
            </a:custGeom>
            <a:solidFill>
              <a:srgbClr val="53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007626" y="442639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459" y="12229"/>
                  </a:moveTo>
                  <a:lnTo>
                    <a:pt x="24459" y="5481"/>
                  </a:lnTo>
                  <a:lnTo>
                    <a:pt x="18978" y="0"/>
                  </a:lnTo>
                  <a:lnTo>
                    <a:pt x="12229" y="0"/>
                  </a:lnTo>
                  <a:lnTo>
                    <a:pt x="5481" y="0"/>
                  </a:lnTo>
                  <a:lnTo>
                    <a:pt x="0" y="5481"/>
                  </a:lnTo>
                  <a:lnTo>
                    <a:pt x="0" y="12229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2229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12229"/>
                  </a:lnTo>
                </a:path>
              </a:pathLst>
            </a:custGeom>
            <a:ln w="4452">
              <a:solidFill>
                <a:srgbClr val="53B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976706" y="4438685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675" y="0"/>
                  </a:lnTo>
                </a:path>
              </a:pathLst>
            </a:custGeom>
            <a:ln w="6710">
              <a:solidFill>
                <a:srgbClr val="53B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7500707" y="4532542"/>
            <a:ext cx="86995" cy="29209"/>
            <a:chOff x="5976706" y="4532541"/>
            <a:chExt cx="86995" cy="29209"/>
          </a:xfrm>
        </p:grpSpPr>
        <p:sp>
          <p:nvSpPr>
            <p:cNvPr id="82" name="object 82"/>
            <p:cNvSpPr/>
            <p:nvPr/>
          </p:nvSpPr>
          <p:spPr>
            <a:xfrm>
              <a:off x="6007626" y="453476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8" y="0"/>
                  </a:moveTo>
                  <a:lnTo>
                    <a:pt x="5481" y="0"/>
                  </a:lnTo>
                  <a:lnTo>
                    <a:pt x="0" y="5481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5481"/>
                  </a:lnTo>
                  <a:close/>
                </a:path>
              </a:pathLst>
            </a:custGeom>
            <a:solidFill>
              <a:srgbClr val="00C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007626" y="453476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459" y="12229"/>
                  </a:moveTo>
                  <a:lnTo>
                    <a:pt x="24459" y="5481"/>
                  </a:lnTo>
                  <a:lnTo>
                    <a:pt x="18978" y="0"/>
                  </a:lnTo>
                  <a:lnTo>
                    <a:pt x="12229" y="0"/>
                  </a:lnTo>
                  <a:lnTo>
                    <a:pt x="5481" y="0"/>
                  </a:lnTo>
                  <a:lnTo>
                    <a:pt x="0" y="5481"/>
                  </a:lnTo>
                  <a:lnTo>
                    <a:pt x="0" y="12229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2229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12229"/>
                  </a:lnTo>
                </a:path>
              </a:pathLst>
            </a:custGeom>
            <a:ln w="4452">
              <a:solidFill>
                <a:srgbClr val="00C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976706" y="454706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675" y="0"/>
                  </a:lnTo>
                </a:path>
              </a:pathLst>
            </a:custGeom>
            <a:ln w="6710">
              <a:solidFill>
                <a:srgbClr val="00C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7500707" y="4640917"/>
            <a:ext cx="86995" cy="29209"/>
            <a:chOff x="5976706" y="4640916"/>
            <a:chExt cx="86995" cy="29209"/>
          </a:xfrm>
        </p:grpSpPr>
        <p:sp>
          <p:nvSpPr>
            <p:cNvPr id="86" name="object 86"/>
            <p:cNvSpPr/>
            <p:nvPr/>
          </p:nvSpPr>
          <p:spPr>
            <a:xfrm>
              <a:off x="6007626" y="464314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8" y="0"/>
                  </a:moveTo>
                  <a:lnTo>
                    <a:pt x="5481" y="0"/>
                  </a:lnTo>
                  <a:lnTo>
                    <a:pt x="0" y="5481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5481"/>
                  </a:lnTo>
                  <a:close/>
                </a:path>
              </a:pathLst>
            </a:custGeom>
            <a:solidFill>
              <a:srgbClr val="00B6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007626" y="464314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459" y="12229"/>
                  </a:moveTo>
                  <a:lnTo>
                    <a:pt x="24459" y="5481"/>
                  </a:lnTo>
                  <a:lnTo>
                    <a:pt x="18978" y="0"/>
                  </a:lnTo>
                  <a:lnTo>
                    <a:pt x="12229" y="0"/>
                  </a:lnTo>
                  <a:lnTo>
                    <a:pt x="5481" y="0"/>
                  </a:lnTo>
                  <a:lnTo>
                    <a:pt x="0" y="5481"/>
                  </a:lnTo>
                  <a:lnTo>
                    <a:pt x="0" y="12229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2229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12229"/>
                  </a:lnTo>
                </a:path>
              </a:pathLst>
            </a:custGeom>
            <a:ln w="4452">
              <a:solidFill>
                <a:srgbClr val="00B6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976706" y="4655435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675" y="0"/>
                  </a:lnTo>
                </a:path>
              </a:pathLst>
            </a:custGeom>
            <a:ln w="6710">
              <a:solidFill>
                <a:srgbClr val="00B6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7500707" y="4749292"/>
            <a:ext cx="86995" cy="29209"/>
            <a:chOff x="5976706" y="4749291"/>
            <a:chExt cx="86995" cy="29209"/>
          </a:xfrm>
        </p:grpSpPr>
        <p:sp>
          <p:nvSpPr>
            <p:cNvPr id="90" name="object 90"/>
            <p:cNvSpPr/>
            <p:nvPr/>
          </p:nvSpPr>
          <p:spPr>
            <a:xfrm>
              <a:off x="6007626" y="475151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8" y="0"/>
                  </a:moveTo>
                  <a:lnTo>
                    <a:pt x="5481" y="0"/>
                  </a:lnTo>
                  <a:lnTo>
                    <a:pt x="0" y="5481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5481"/>
                  </a:lnTo>
                  <a:close/>
                </a:path>
              </a:pathLst>
            </a:custGeom>
            <a:solidFill>
              <a:srgbClr val="A58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007626" y="475151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459" y="12229"/>
                  </a:moveTo>
                  <a:lnTo>
                    <a:pt x="24459" y="5481"/>
                  </a:lnTo>
                  <a:lnTo>
                    <a:pt x="18978" y="0"/>
                  </a:lnTo>
                  <a:lnTo>
                    <a:pt x="12229" y="0"/>
                  </a:lnTo>
                  <a:lnTo>
                    <a:pt x="5481" y="0"/>
                  </a:lnTo>
                  <a:lnTo>
                    <a:pt x="0" y="5481"/>
                  </a:lnTo>
                  <a:lnTo>
                    <a:pt x="0" y="12229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2229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12229"/>
                  </a:lnTo>
                </a:path>
              </a:pathLst>
            </a:custGeom>
            <a:ln w="4452">
              <a:solidFill>
                <a:srgbClr val="A58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976706" y="4763810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675" y="0"/>
                  </a:lnTo>
                </a:path>
              </a:pathLst>
            </a:custGeom>
            <a:ln w="6710">
              <a:solidFill>
                <a:srgbClr val="A58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7500707" y="4857668"/>
            <a:ext cx="86995" cy="29209"/>
            <a:chOff x="5976706" y="4857667"/>
            <a:chExt cx="86995" cy="29209"/>
          </a:xfrm>
        </p:grpSpPr>
        <p:sp>
          <p:nvSpPr>
            <p:cNvPr id="94" name="object 94"/>
            <p:cNvSpPr/>
            <p:nvPr/>
          </p:nvSpPr>
          <p:spPr>
            <a:xfrm>
              <a:off x="6007626" y="485989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978" y="0"/>
                  </a:moveTo>
                  <a:lnTo>
                    <a:pt x="5481" y="0"/>
                  </a:lnTo>
                  <a:lnTo>
                    <a:pt x="0" y="5481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5481"/>
                  </a:lnTo>
                  <a:close/>
                </a:path>
              </a:pathLst>
            </a:custGeom>
            <a:solidFill>
              <a:srgbClr val="FB6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007626" y="4859893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459" y="12229"/>
                  </a:moveTo>
                  <a:lnTo>
                    <a:pt x="24459" y="5481"/>
                  </a:lnTo>
                  <a:lnTo>
                    <a:pt x="18978" y="0"/>
                  </a:lnTo>
                  <a:lnTo>
                    <a:pt x="12229" y="0"/>
                  </a:lnTo>
                  <a:lnTo>
                    <a:pt x="5481" y="0"/>
                  </a:lnTo>
                  <a:lnTo>
                    <a:pt x="0" y="5481"/>
                  </a:lnTo>
                  <a:lnTo>
                    <a:pt x="0" y="12229"/>
                  </a:lnTo>
                  <a:lnTo>
                    <a:pt x="0" y="18978"/>
                  </a:lnTo>
                  <a:lnTo>
                    <a:pt x="5481" y="24459"/>
                  </a:lnTo>
                  <a:lnTo>
                    <a:pt x="12229" y="24459"/>
                  </a:lnTo>
                  <a:lnTo>
                    <a:pt x="18978" y="24459"/>
                  </a:lnTo>
                  <a:lnTo>
                    <a:pt x="24459" y="18978"/>
                  </a:lnTo>
                  <a:lnTo>
                    <a:pt x="24459" y="12229"/>
                  </a:lnTo>
                </a:path>
              </a:pathLst>
            </a:custGeom>
            <a:ln w="4452">
              <a:solidFill>
                <a:srgbClr val="FB6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976706" y="487218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0" y="0"/>
                  </a:moveTo>
                  <a:lnTo>
                    <a:pt x="86675" y="0"/>
                  </a:lnTo>
                </a:path>
              </a:pathLst>
            </a:custGeom>
            <a:ln w="6710">
              <a:solidFill>
                <a:srgbClr val="FB6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7619901" y="4389797"/>
            <a:ext cx="358140" cy="189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10" dirty="0">
                <a:latin typeface="Arial"/>
                <a:cs typeface="Arial"/>
              </a:rPr>
              <a:t>nasal.concha</a:t>
            </a:r>
            <a:endParaRPr sz="450">
              <a:latin typeface="Arial"/>
              <a:cs typeface="Arial"/>
            </a:endParaRPr>
          </a:p>
          <a:p>
            <a:pPr marL="12700">
              <a:spcBef>
                <a:spcPts val="310"/>
              </a:spcBef>
            </a:pPr>
            <a:r>
              <a:rPr sz="450" spc="-10" dirty="0">
                <a:latin typeface="Arial"/>
                <a:cs typeface="Arial"/>
              </a:rPr>
              <a:t>nostril</a:t>
            </a:r>
            <a:endParaRPr sz="45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477157" y="4606548"/>
            <a:ext cx="356235" cy="541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940">
              <a:spcBef>
                <a:spcPts val="95"/>
              </a:spcBef>
            </a:pPr>
            <a:r>
              <a:rPr sz="450" spc="-10" dirty="0">
                <a:latin typeface="Arial"/>
                <a:cs typeface="Arial"/>
              </a:rPr>
              <a:t>sinus</a:t>
            </a:r>
            <a:endParaRPr sz="450">
              <a:latin typeface="Arial"/>
              <a:cs typeface="Arial"/>
            </a:endParaRPr>
          </a:p>
          <a:p>
            <a:pPr marL="154940" marR="5080">
              <a:lnSpc>
                <a:spcPct val="158000"/>
              </a:lnSpc>
            </a:pPr>
            <a:r>
              <a:rPr sz="450" spc="-5" dirty="0">
                <a:latin typeface="Arial"/>
                <a:cs typeface="Arial"/>
              </a:rPr>
              <a:t>tonsil  t</a:t>
            </a:r>
            <a:r>
              <a:rPr sz="450" spc="-10" dirty="0">
                <a:latin typeface="Arial"/>
                <a:cs typeface="Arial"/>
              </a:rPr>
              <a:t>rachea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 marL="12700">
              <a:spcBef>
                <a:spcPts val="235"/>
              </a:spcBef>
            </a:pPr>
            <a:r>
              <a:rPr sz="550" spc="-10" dirty="0">
                <a:latin typeface="Arial"/>
                <a:cs typeface="Arial"/>
              </a:rPr>
              <a:t>pig</a:t>
            </a:r>
            <a:endParaRPr sz="55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531621" y="5204206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4" h="24764">
                <a:moveTo>
                  <a:pt x="18973" y="0"/>
                </a:moveTo>
                <a:lnTo>
                  <a:pt x="5473" y="0"/>
                </a:lnTo>
                <a:lnTo>
                  <a:pt x="0" y="5486"/>
                </a:lnTo>
                <a:lnTo>
                  <a:pt x="0" y="18986"/>
                </a:lnTo>
                <a:lnTo>
                  <a:pt x="5473" y="24460"/>
                </a:lnTo>
                <a:lnTo>
                  <a:pt x="18973" y="24460"/>
                </a:lnTo>
                <a:lnTo>
                  <a:pt x="24460" y="18986"/>
                </a:lnTo>
                <a:lnTo>
                  <a:pt x="24460" y="5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527481" y="5305565"/>
            <a:ext cx="33655" cy="29209"/>
          </a:xfrm>
          <a:custGeom>
            <a:avLst/>
            <a:gdLst/>
            <a:ahLst/>
            <a:cxnLst/>
            <a:rect l="l" t="t" r="r" b="b"/>
            <a:pathLst>
              <a:path w="33654" h="29210">
                <a:moveTo>
                  <a:pt x="16560" y="0"/>
                </a:moveTo>
                <a:lnTo>
                  <a:pt x="0" y="28587"/>
                </a:lnTo>
                <a:lnTo>
                  <a:pt x="33045" y="28587"/>
                </a:lnTo>
                <a:lnTo>
                  <a:pt x="16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531748" y="5420768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4" h="24764">
                <a:moveTo>
                  <a:pt x="24522" y="0"/>
                </a:moveTo>
                <a:lnTo>
                  <a:pt x="0" y="0"/>
                </a:lnTo>
                <a:lnTo>
                  <a:pt x="0" y="24522"/>
                </a:lnTo>
                <a:lnTo>
                  <a:pt x="24522" y="24522"/>
                </a:lnTo>
                <a:lnTo>
                  <a:pt x="24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26672" y="552406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0" y="17309"/>
                </a:moveTo>
                <a:lnTo>
                  <a:pt x="34682" y="17309"/>
                </a:lnTo>
              </a:path>
              <a:path w="34925" h="34925">
                <a:moveTo>
                  <a:pt x="17372" y="34682"/>
                </a:moveTo>
                <a:lnTo>
                  <a:pt x="17372" y="0"/>
                </a:lnTo>
              </a:path>
            </a:pathLst>
          </a:custGeom>
          <a:ln w="44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31752" y="5637523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4" h="24764">
                <a:moveTo>
                  <a:pt x="0" y="0"/>
                </a:moveTo>
                <a:lnTo>
                  <a:pt x="24522" y="0"/>
                </a:lnTo>
                <a:lnTo>
                  <a:pt x="24522" y="24522"/>
                </a:lnTo>
                <a:lnTo>
                  <a:pt x="0" y="24522"/>
                </a:lnTo>
                <a:lnTo>
                  <a:pt x="0" y="0"/>
                </a:lnTo>
                <a:close/>
              </a:path>
              <a:path w="24764" h="24764">
                <a:moveTo>
                  <a:pt x="0" y="24522"/>
                </a:moveTo>
                <a:lnTo>
                  <a:pt x="24522" y="0"/>
                </a:lnTo>
              </a:path>
              <a:path w="24764" h="24764">
                <a:moveTo>
                  <a:pt x="0" y="0"/>
                </a:moveTo>
                <a:lnTo>
                  <a:pt x="24522" y="24522"/>
                </a:lnTo>
              </a:path>
            </a:pathLst>
          </a:custGeom>
          <a:ln w="44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526672" y="574081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5080" y="29602"/>
                </a:moveTo>
                <a:lnTo>
                  <a:pt x="29602" y="5080"/>
                </a:lnTo>
              </a:path>
              <a:path w="34925" h="34925">
                <a:moveTo>
                  <a:pt x="5080" y="5080"/>
                </a:moveTo>
                <a:lnTo>
                  <a:pt x="29602" y="29602"/>
                </a:lnTo>
              </a:path>
              <a:path w="34925" h="34925">
                <a:moveTo>
                  <a:pt x="0" y="17309"/>
                </a:moveTo>
                <a:lnTo>
                  <a:pt x="34682" y="17309"/>
                </a:lnTo>
              </a:path>
              <a:path w="34925" h="34925">
                <a:moveTo>
                  <a:pt x="17372" y="34682"/>
                </a:moveTo>
                <a:lnTo>
                  <a:pt x="17372" y="0"/>
                </a:lnTo>
              </a:path>
            </a:pathLst>
          </a:custGeom>
          <a:ln w="44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619902" y="5167364"/>
            <a:ext cx="260985" cy="2968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10" dirty="0">
                <a:latin typeface="Arial"/>
                <a:cs typeface="Arial"/>
              </a:rPr>
              <a:t>46129.66</a:t>
            </a:r>
            <a:endParaRPr sz="450">
              <a:latin typeface="Arial"/>
              <a:cs typeface="Arial"/>
            </a:endParaRPr>
          </a:p>
          <a:p>
            <a:pPr marL="12700">
              <a:spcBef>
                <a:spcPts val="310"/>
              </a:spcBef>
            </a:pPr>
            <a:r>
              <a:rPr sz="450" spc="-10" dirty="0">
                <a:latin typeface="Arial"/>
                <a:cs typeface="Arial"/>
              </a:rPr>
              <a:t>46132.67</a:t>
            </a:r>
            <a:endParaRPr sz="450">
              <a:latin typeface="Arial"/>
              <a:cs typeface="Arial"/>
            </a:endParaRPr>
          </a:p>
          <a:p>
            <a:pPr marL="12700">
              <a:spcBef>
                <a:spcPts val="315"/>
              </a:spcBef>
            </a:pPr>
            <a:r>
              <a:rPr sz="450" spc="-15" dirty="0">
                <a:latin typeface="Arial"/>
                <a:cs typeface="Arial"/>
              </a:rPr>
              <a:t>F.1.1.9</a:t>
            </a:r>
            <a:endParaRPr sz="4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619901" y="5492489"/>
            <a:ext cx="224154" cy="2968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50" spc="-75" dirty="0">
                <a:latin typeface="Arial"/>
                <a:cs typeface="Arial"/>
              </a:rPr>
              <a:t>F</a:t>
            </a:r>
            <a:r>
              <a:rPr sz="450" spc="-5" dirty="0">
                <a:latin typeface="Arial"/>
                <a:cs typeface="Arial"/>
              </a:rPr>
              <a:t>.1.3.29</a:t>
            </a:r>
            <a:endParaRPr sz="450">
              <a:latin typeface="Arial"/>
              <a:cs typeface="Arial"/>
            </a:endParaRPr>
          </a:p>
          <a:p>
            <a:pPr marL="12700">
              <a:spcBef>
                <a:spcPts val="310"/>
              </a:spcBef>
            </a:pPr>
            <a:r>
              <a:rPr sz="450" spc="-75" dirty="0">
                <a:latin typeface="Arial"/>
                <a:cs typeface="Arial"/>
              </a:rPr>
              <a:t>F</a:t>
            </a:r>
            <a:r>
              <a:rPr sz="450" spc="-5" dirty="0">
                <a:latin typeface="Arial"/>
                <a:cs typeface="Arial"/>
              </a:rPr>
              <a:t>.1.3.35</a:t>
            </a:r>
            <a:endParaRPr sz="450">
              <a:latin typeface="Arial"/>
              <a:cs typeface="Arial"/>
            </a:endParaRPr>
          </a:p>
          <a:p>
            <a:pPr marL="12700">
              <a:spcBef>
                <a:spcPts val="315"/>
              </a:spcBef>
            </a:pPr>
            <a:r>
              <a:rPr sz="450" spc="-75" dirty="0">
                <a:latin typeface="Arial"/>
                <a:cs typeface="Arial"/>
              </a:rPr>
              <a:t>F</a:t>
            </a:r>
            <a:r>
              <a:rPr sz="450" spc="-5" dirty="0">
                <a:latin typeface="Arial"/>
                <a:cs typeface="Arial"/>
              </a:rPr>
              <a:t>.1.4.36</a:t>
            </a:r>
            <a:endParaRPr sz="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21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319837"/>
            <a:ext cx="45558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ASV </a:t>
            </a:r>
            <a:r>
              <a:rPr sz="4800" dirty="0"/>
              <a:t>vs</a:t>
            </a:r>
            <a:r>
              <a:rPr sz="4800" spc="-95" dirty="0"/>
              <a:t> </a:t>
            </a:r>
            <a:r>
              <a:rPr sz="4800" spc="-50" dirty="0"/>
              <a:t>OTU</a:t>
            </a:r>
            <a:endParaRPr sz="4800" dirty="0"/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67" y="1572514"/>
            <a:ext cx="4831080" cy="174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Operational </a:t>
            </a:r>
            <a:r>
              <a:rPr sz="2400" spc="-35" dirty="0">
                <a:latin typeface="Carlito"/>
                <a:cs typeface="Carlito"/>
              </a:rPr>
              <a:t>Taxonomic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Units</a:t>
            </a:r>
            <a:endParaRPr sz="2400">
              <a:latin typeface="Carlito"/>
              <a:cs typeface="Carlito"/>
            </a:endParaRPr>
          </a:p>
          <a:p>
            <a:pPr marL="12700" marR="5080">
              <a:lnSpc>
                <a:spcPct val="184600"/>
              </a:lnSpc>
              <a:spcBef>
                <a:spcPts val="10"/>
              </a:spcBef>
            </a:pP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10" dirty="0">
                <a:latin typeface="Carlito"/>
                <a:cs typeface="Carlito"/>
              </a:rPr>
              <a:t>clustered together </a:t>
            </a:r>
            <a:r>
              <a:rPr sz="2400" spc="-5" dirty="0">
                <a:latin typeface="Carlito"/>
                <a:cs typeface="Carlito"/>
              </a:rPr>
              <a:t>based on </a:t>
            </a:r>
            <a:r>
              <a:rPr sz="2400" dirty="0">
                <a:latin typeface="Carlito"/>
                <a:cs typeface="Carlito"/>
              </a:rPr>
              <a:t>a  </a:t>
            </a:r>
            <a:r>
              <a:rPr sz="2400" spc="-10" dirty="0">
                <a:latin typeface="Carlito"/>
                <a:cs typeface="Carlito"/>
              </a:rPr>
              <a:t>(traditionally) </a:t>
            </a:r>
            <a:r>
              <a:rPr sz="2400" spc="-5" dirty="0">
                <a:latin typeface="Carlito"/>
                <a:cs typeface="Carlito"/>
              </a:rPr>
              <a:t>97% similarity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threshold.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967" y="4276470"/>
            <a:ext cx="4874895" cy="1741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Amplicon Sequence </a:t>
            </a:r>
            <a:r>
              <a:rPr sz="2400" spc="-25" dirty="0">
                <a:latin typeface="Carlito"/>
                <a:cs typeface="Carlito"/>
              </a:rPr>
              <a:t>Variant </a:t>
            </a:r>
            <a:r>
              <a:rPr sz="2400" spc="-10" dirty="0">
                <a:latin typeface="Carlito"/>
                <a:cs typeface="Carlito"/>
              </a:rPr>
              <a:t>can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resolve</a:t>
            </a:r>
            <a:endParaRPr sz="2400">
              <a:latin typeface="Carlito"/>
              <a:cs typeface="Carlito"/>
            </a:endParaRPr>
          </a:p>
          <a:p>
            <a:pPr marL="12700" marR="880110">
              <a:lnSpc>
                <a:spcPct val="184600"/>
              </a:lnSpc>
            </a:pPr>
            <a:r>
              <a:rPr sz="2400" spc="-5" dirty="0">
                <a:latin typeface="Carlito"/>
                <a:cs typeface="Carlito"/>
              </a:rPr>
              <a:t>sequences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20" dirty="0">
                <a:latin typeface="Carlito"/>
                <a:cs typeface="Carlito"/>
              </a:rPr>
              <a:t>differ </a:t>
            </a:r>
            <a:r>
              <a:rPr sz="2400" spc="-10" dirty="0">
                <a:latin typeface="Carlito"/>
                <a:cs typeface="Carlito"/>
              </a:rPr>
              <a:t>by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single  nucleotide.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967" y="6268923"/>
            <a:ext cx="48285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Carlito"/>
                <a:cs typeface="Carlito"/>
              </a:rPr>
              <a:t>ASVs </a:t>
            </a:r>
            <a:r>
              <a:rPr sz="1600" spc="-15" dirty="0">
                <a:latin typeface="Carlito"/>
                <a:cs typeface="Carlito"/>
              </a:rPr>
              <a:t>are </a:t>
            </a:r>
            <a:r>
              <a:rPr sz="1600" spc="-5" dirty="0">
                <a:latin typeface="Carlito"/>
                <a:cs typeface="Carlito"/>
              </a:rPr>
              <a:t>also </a:t>
            </a:r>
            <a:r>
              <a:rPr sz="1600" spc="-20" dirty="0">
                <a:latin typeface="Carlito"/>
                <a:cs typeface="Carlito"/>
              </a:rPr>
              <a:t>referred </a:t>
            </a:r>
            <a:r>
              <a:rPr sz="1600" spc="-10" dirty="0">
                <a:latin typeface="Carlito"/>
                <a:cs typeface="Carlito"/>
              </a:rPr>
              <a:t>to </a:t>
            </a:r>
            <a:r>
              <a:rPr sz="1600" spc="-5" dirty="0">
                <a:latin typeface="Carlito"/>
                <a:cs typeface="Carlito"/>
              </a:rPr>
              <a:t>as </a:t>
            </a:r>
            <a:r>
              <a:rPr sz="1600" spc="-15" dirty="0">
                <a:latin typeface="Carlito"/>
                <a:cs typeface="Carlito"/>
              </a:rPr>
              <a:t>exact </a:t>
            </a:r>
            <a:r>
              <a:rPr sz="1600" spc="-10" dirty="0">
                <a:latin typeface="Carlito"/>
                <a:cs typeface="Carlito"/>
              </a:rPr>
              <a:t>sequence variants</a:t>
            </a:r>
            <a:r>
              <a:rPr sz="1600" spc="229" dirty="0">
                <a:latin typeface="Carlito"/>
                <a:cs typeface="Carlito"/>
              </a:rPr>
              <a:t> </a:t>
            </a:r>
            <a:r>
              <a:rPr sz="1600" spc="-25" dirty="0">
                <a:latin typeface="Carlito"/>
                <a:cs typeface="Carlito"/>
              </a:rPr>
              <a:t>(ESVs)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29137" y="1703071"/>
            <a:ext cx="6225540" cy="486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5770" y="290321"/>
            <a:ext cx="3683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Alpha</a:t>
            </a:r>
            <a:r>
              <a:rPr sz="4800" spc="-80" dirty="0"/>
              <a:t> </a:t>
            </a:r>
            <a:r>
              <a:rPr sz="4800" spc="-20" dirty="0"/>
              <a:t>diversity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67" y="1869694"/>
            <a:ext cx="5577840" cy="413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rlito"/>
                <a:cs typeface="Carlito"/>
              </a:rPr>
              <a:t>Diversity </a:t>
            </a:r>
            <a:r>
              <a:rPr sz="2400" dirty="0">
                <a:latin typeface="Carlito"/>
                <a:cs typeface="Carlito"/>
              </a:rPr>
              <a:t>within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sample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8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rlito"/>
                <a:cs typeface="Carlito"/>
              </a:rPr>
              <a:t>Richness </a:t>
            </a:r>
            <a:r>
              <a:rPr sz="2400" dirty="0">
                <a:latin typeface="Carlito"/>
                <a:cs typeface="Carlito"/>
              </a:rPr>
              <a:t>- </a:t>
            </a:r>
            <a:r>
              <a:rPr sz="2400" spc="-5" dirty="0">
                <a:latin typeface="Carlito"/>
                <a:cs typeface="Carlito"/>
              </a:rPr>
              <a:t>richness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not </a:t>
            </a:r>
            <a:r>
              <a:rPr sz="2400" dirty="0">
                <a:latin typeface="Carlito"/>
                <a:cs typeface="Carlito"/>
              </a:rPr>
              <a:t>equal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diverse!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81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rlito"/>
                <a:cs typeface="Carlito"/>
              </a:rPr>
              <a:t>Evenness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Carlito"/>
              <a:cs typeface="Carlito"/>
            </a:endParaRPr>
          </a:p>
          <a:p>
            <a:pPr marL="12700" marR="4385310">
              <a:lnSpc>
                <a:spcPct val="131600"/>
              </a:lnSpc>
            </a:pPr>
            <a:r>
              <a:rPr sz="2000" dirty="0">
                <a:latin typeface="Carlito"/>
                <a:cs typeface="Carlito"/>
              </a:rPr>
              <a:t>No </a:t>
            </a:r>
            <a:r>
              <a:rPr sz="2000" spc="-5" dirty="0">
                <a:latin typeface="Carlito"/>
                <a:cs typeface="Carlito"/>
              </a:rPr>
              <a:t>of</a:t>
            </a:r>
            <a:r>
              <a:rPr sz="2000" spc="-10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OTUs  </a:t>
            </a:r>
            <a:r>
              <a:rPr sz="2000" spc="-5" dirty="0">
                <a:latin typeface="Carlito"/>
                <a:cs typeface="Carlito"/>
              </a:rPr>
              <a:t>Shannon  Chao1  Simpson  </a:t>
            </a:r>
            <a:r>
              <a:rPr sz="2000" spc="-10" dirty="0">
                <a:latin typeface="Carlito"/>
                <a:cs typeface="Carlito"/>
              </a:rPr>
              <a:t>Evenness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48655" y="3855719"/>
            <a:ext cx="5681472" cy="3002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0988" y="1533144"/>
            <a:ext cx="4951272" cy="2258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9465" y="290321"/>
            <a:ext cx="6717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Gamma- and </a:t>
            </a:r>
            <a:r>
              <a:rPr sz="4800" spc="-20" dirty="0"/>
              <a:t>Beta</a:t>
            </a:r>
            <a:r>
              <a:rPr sz="4800" spc="-80" dirty="0"/>
              <a:t> </a:t>
            </a:r>
            <a:r>
              <a:rPr sz="4800" spc="-20" dirty="0"/>
              <a:t>diversity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67" y="1869694"/>
            <a:ext cx="7000240" cy="987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Alpha </a:t>
            </a:r>
            <a:r>
              <a:rPr sz="2400" spc="-10" dirty="0">
                <a:latin typeface="Carlito"/>
                <a:cs typeface="Carlito"/>
              </a:rPr>
              <a:t>diversity </a:t>
            </a:r>
            <a:r>
              <a:rPr sz="2400" dirty="0">
                <a:latin typeface="Carlito"/>
                <a:cs typeface="Carlito"/>
              </a:rPr>
              <a:t>within a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sample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400" dirty="0">
                <a:latin typeface="Carlito"/>
                <a:cs typeface="Carlito"/>
              </a:rPr>
              <a:t>Gamma- and </a:t>
            </a:r>
            <a:r>
              <a:rPr sz="2400" spc="-10" dirty="0">
                <a:latin typeface="Carlito"/>
                <a:cs typeface="Carlito"/>
              </a:rPr>
              <a:t>Beta diversity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0" dirty="0">
                <a:latin typeface="Carlito"/>
                <a:cs typeface="Carlito"/>
              </a:rPr>
              <a:t>between </a:t>
            </a:r>
            <a:r>
              <a:rPr sz="2400" dirty="0">
                <a:latin typeface="Carlito"/>
                <a:cs typeface="Carlito"/>
              </a:rPr>
              <a:t>multiple</a:t>
            </a:r>
            <a:r>
              <a:rPr sz="2400" spc="-10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samples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39498" y="6367983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52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8120" y="3709415"/>
            <a:ext cx="5314188" cy="1159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91300" y="3709415"/>
            <a:ext cx="5315711" cy="1159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8203" y="5498693"/>
            <a:ext cx="4853940" cy="112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z="2400" spc="-204" dirty="0">
                <a:latin typeface="DejaVu Sans"/>
                <a:cs typeface="DejaVu Sans"/>
              </a:rPr>
              <a:t>⍺ </a:t>
            </a:r>
            <a:r>
              <a:rPr sz="2400" dirty="0">
                <a:latin typeface="Noto Sans"/>
                <a:cs typeface="Noto Sans"/>
              </a:rPr>
              <a:t>= 5 </a:t>
            </a:r>
            <a:r>
              <a:rPr sz="2400" spc="-25" dirty="0">
                <a:latin typeface="Noto Sans"/>
                <a:cs typeface="Noto Sans"/>
              </a:rPr>
              <a:t>OTUs </a:t>
            </a:r>
            <a:r>
              <a:rPr sz="2400" spc="-15" dirty="0">
                <a:latin typeface="Noto Sans"/>
                <a:cs typeface="Noto Sans"/>
              </a:rPr>
              <a:t>in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Noto Sans"/>
                <a:cs typeface="Noto Sans"/>
              </a:rPr>
              <a:t>each</a:t>
            </a:r>
            <a:r>
              <a:rPr sz="2400" spc="100" dirty="0">
                <a:latin typeface="Noto Sans"/>
                <a:cs typeface="Noto Sans"/>
              </a:rPr>
              <a:t> </a:t>
            </a:r>
            <a:r>
              <a:rPr sz="2400" spc="-15" dirty="0">
                <a:latin typeface="Noto Sans"/>
                <a:cs typeface="Noto Sans"/>
              </a:rPr>
              <a:t>sample</a:t>
            </a:r>
            <a:endParaRPr sz="2400">
              <a:latin typeface="Noto Sans"/>
              <a:cs typeface="Noto Sans"/>
            </a:endParaRPr>
          </a:p>
          <a:p>
            <a:pPr marL="12700">
              <a:lnSpc>
                <a:spcPts val="2870"/>
              </a:lnSpc>
            </a:pPr>
            <a:r>
              <a:rPr sz="2400" spc="-15" dirty="0">
                <a:latin typeface="Noto Sans"/>
                <a:cs typeface="Noto Sans"/>
              </a:rPr>
              <a:t>γ </a:t>
            </a:r>
            <a:r>
              <a:rPr sz="2400" dirty="0">
                <a:latin typeface="Noto Sans"/>
                <a:cs typeface="Noto Sans"/>
              </a:rPr>
              <a:t>= 5 </a:t>
            </a:r>
            <a:r>
              <a:rPr sz="2400" spc="-25" dirty="0">
                <a:latin typeface="Noto Sans"/>
                <a:cs typeface="Noto Sans"/>
              </a:rPr>
              <a:t>OTUs </a:t>
            </a:r>
            <a:r>
              <a:rPr sz="2400" spc="-15" dirty="0">
                <a:latin typeface="Noto Sans"/>
                <a:cs typeface="Noto Sans"/>
              </a:rPr>
              <a:t>in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Noto Sans"/>
                <a:cs typeface="Noto Sans"/>
              </a:rPr>
              <a:t>between</a:t>
            </a:r>
            <a:r>
              <a:rPr sz="2400" spc="-15" dirty="0">
                <a:latin typeface="Noto Sans"/>
                <a:cs typeface="Noto Sans"/>
              </a:rPr>
              <a:t> </a:t>
            </a:r>
            <a:r>
              <a:rPr sz="2400" spc="-20" dirty="0">
                <a:latin typeface="Noto Sans"/>
                <a:cs typeface="Noto Sans"/>
              </a:rPr>
              <a:t>all</a:t>
            </a:r>
            <a:r>
              <a:rPr sz="2400" spc="75" dirty="0">
                <a:latin typeface="Noto Sans"/>
                <a:cs typeface="Noto Sans"/>
              </a:rPr>
              <a:t> </a:t>
            </a:r>
            <a:r>
              <a:rPr sz="2400" spc="-15" dirty="0">
                <a:latin typeface="Noto Sans"/>
                <a:cs typeface="Noto Sans"/>
              </a:rPr>
              <a:t>samples</a:t>
            </a:r>
            <a:endParaRPr sz="24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tabLst>
                <a:tab pos="871219" algn="l"/>
              </a:tabLst>
            </a:pPr>
            <a:r>
              <a:rPr sz="2400" spc="-10" dirty="0">
                <a:latin typeface="Noto Sans"/>
                <a:cs typeface="Noto Sans"/>
              </a:rPr>
              <a:t>β</a:t>
            </a:r>
            <a:r>
              <a:rPr sz="2400" dirty="0">
                <a:latin typeface="Noto Sans"/>
                <a:cs typeface="Noto Sans"/>
              </a:rPr>
              <a:t> =</a:t>
            </a:r>
            <a:r>
              <a:rPr sz="2400" spc="10" dirty="0">
                <a:latin typeface="Noto Sans"/>
                <a:cs typeface="Noto Sans"/>
              </a:rPr>
              <a:t> </a:t>
            </a:r>
            <a:r>
              <a:rPr sz="2400" dirty="0">
                <a:latin typeface="Noto Sans"/>
                <a:cs typeface="Noto Sans"/>
              </a:rPr>
              <a:t>1	</a:t>
            </a:r>
            <a:r>
              <a:rPr sz="2400" spc="-30" dirty="0">
                <a:latin typeface="Noto Sans"/>
                <a:cs typeface="Noto Sans"/>
              </a:rPr>
              <a:t>“community</a:t>
            </a:r>
            <a:r>
              <a:rPr sz="2400" dirty="0">
                <a:latin typeface="Noto Sans"/>
                <a:cs typeface="Noto Sans"/>
              </a:rPr>
              <a:t> </a:t>
            </a:r>
            <a:r>
              <a:rPr sz="2400" spc="-20" dirty="0">
                <a:latin typeface="Noto Sans"/>
                <a:cs typeface="Noto Sans"/>
              </a:rPr>
              <a:t>type”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44030" y="5450230"/>
            <a:ext cx="5029200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z="2400" spc="-204" dirty="0">
                <a:latin typeface="DejaVu Sans"/>
                <a:cs typeface="DejaVu Sans"/>
              </a:rPr>
              <a:t>⍺ </a:t>
            </a:r>
            <a:r>
              <a:rPr sz="2400" dirty="0">
                <a:latin typeface="Noto Sans"/>
                <a:cs typeface="Noto Sans"/>
              </a:rPr>
              <a:t>= 5 </a:t>
            </a:r>
            <a:r>
              <a:rPr sz="2400" spc="-25" dirty="0">
                <a:latin typeface="Noto Sans"/>
                <a:cs typeface="Noto Sans"/>
              </a:rPr>
              <a:t>OTUs </a:t>
            </a:r>
            <a:r>
              <a:rPr sz="2400" spc="-15" dirty="0">
                <a:latin typeface="Noto Sans"/>
                <a:cs typeface="Noto Sans"/>
              </a:rPr>
              <a:t>in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Noto Sans"/>
                <a:cs typeface="Noto Sans"/>
              </a:rPr>
              <a:t>each</a:t>
            </a:r>
            <a:r>
              <a:rPr sz="2400" spc="114" dirty="0">
                <a:latin typeface="Noto Sans"/>
                <a:cs typeface="Noto Sans"/>
              </a:rPr>
              <a:t> </a:t>
            </a:r>
            <a:r>
              <a:rPr sz="2400" spc="-15" dirty="0">
                <a:latin typeface="Noto Sans"/>
                <a:cs typeface="Noto Sans"/>
              </a:rPr>
              <a:t>sample</a:t>
            </a:r>
            <a:endParaRPr sz="2400">
              <a:latin typeface="Noto Sans"/>
              <a:cs typeface="Noto Sans"/>
            </a:endParaRPr>
          </a:p>
          <a:p>
            <a:pPr marL="12700">
              <a:lnSpc>
                <a:spcPts val="2870"/>
              </a:lnSpc>
            </a:pPr>
            <a:r>
              <a:rPr sz="2400" spc="-15" dirty="0">
                <a:latin typeface="Noto Sans"/>
                <a:cs typeface="Noto Sans"/>
              </a:rPr>
              <a:t>γ </a:t>
            </a:r>
            <a:r>
              <a:rPr sz="2400" dirty="0">
                <a:latin typeface="Noto Sans"/>
                <a:cs typeface="Noto Sans"/>
              </a:rPr>
              <a:t>= 15 </a:t>
            </a:r>
            <a:r>
              <a:rPr sz="2400" spc="-25" dirty="0">
                <a:latin typeface="Noto Sans"/>
                <a:cs typeface="Noto Sans"/>
              </a:rPr>
              <a:t>OTUs </a:t>
            </a:r>
            <a:r>
              <a:rPr sz="2400" spc="-10" dirty="0">
                <a:latin typeface="Noto Sans"/>
                <a:cs typeface="Noto Sans"/>
              </a:rPr>
              <a:t>in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Noto Sans"/>
                <a:cs typeface="Noto Sans"/>
              </a:rPr>
              <a:t>between</a:t>
            </a:r>
            <a:r>
              <a:rPr sz="2400" spc="-15" dirty="0">
                <a:latin typeface="Noto Sans"/>
                <a:cs typeface="Noto Sans"/>
              </a:rPr>
              <a:t> </a:t>
            </a:r>
            <a:r>
              <a:rPr sz="2400" spc="-20" dirty="0">
                <a:latin typeface="Noto Sans"/>
                <a:cs typeface="Noto Sans"/>
              </a:rPr>
              <a:t>all</a:t>
            </a:r>
            <a:r>
              <a:rPr sz="2400" spc="55" dirty="0">
                <a:latin typeface="Noto Sans"/>
                <a:cs typeface="Noto Sans"/>
              </a:rPr>
              <a:t> </a:t>
            </a:r>
            <a:r>
              <a:rPr sz="2400" spc="-15" dirty="0">
                <a:latin typeface="Noto Sans"/>
                <a:cs typeface="Noto Sans"/>
              </a:rPr>
              <a:t>samples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44030" y="6178397"/>
            <a:ext cx="3392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3125" algn="l"/>
              </a:tabLst>
            </a:pPr>
            <a:r>
              <a:rPr sz="2400" spc="-10" dirty="0">
                <a:latin typeface="Noto Sans"/>
                <a:cs typeface="Noto Sans"/>
              </a:rPr>
              <a:t>β</a:t>
            </a:r>
            <a:r>
              <a:rPr sz="2400" spc="5" dirty="0">
                <a:latin typeface="Noto Sans"/>
                <a:cs typeface="Noto Sans"/>
              </a:rPr>
              <a:t> </a:t>
            </a:r>
            <a:r>
              <a:rPr sz="2400" dirty="0">
                <a:latin typeface="Noto Sans"/>
                <a:cs typeface="Noto Sans"/>
              </a:rPr>
              <a:t>=</a:t>
            </a:r>
            <a:r>
              <a:rPr sz="2400" spc="5" dirty="0">
                <a:latin typeface="Noto Sans"/>
                <a:cs typeface="Noto Sans"/>
              </a:rPr>
              <a:t> </a:t>
            </a:r>
            <a:r>
              <a:rPr sz="2400" dirty="0">
                <a:latin typeface="Noto Sans"/>
                <a:cs typeface="Noto Sans"/>
              </a:rPr>
              <a:t>3	</a:t>
            </a:r>
            <a:r>
              <a:rPr sz="2400" spc="-30" dirty="0">
                <a:latin typeface="Noto Sans"/>
                <a:cs typeface="Noto Sans"/>
              </a:rPr>
              <a:t>“community</a:t>
            </a:r>
            <a:r>
              <a:rPr sz="2400" spc="-40" dirty="0">
                <a:latin typeface="Noto Sans"/>
                <a:cs typeface="Noto Sans"/>
              </a:rPr>
              <a:t> </a:t>
            </a:r>
            <a:r>
              <a:rPr sz="2400" spc="-20" dirty="0">
                <a:latin typeface="Noto Sans"/>
                <a:cs typeface="Noto Sans"/>
              </a:rPr>
              <a:t>type”</a:t>
            </a:r>
            <a:endParaRPr sz="24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1052" y="493521"/>
            <a:ext cx="9988997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0" dirty="0"/>
              <a:t>Who’s </a:t>
            </a:r>
            <a:r>
              <a:rPr sz="4800" spc="-15" dirty="0"/>
              <a:t>there? </a:t>
            </a:r>
            <a:r>
              <a:rPr sz="4800" dirty="0"/>
              <a:t>And </a:t>
            </a:r>
            <a:r>
              <a:rPr sz="4800" spc="-5" dirty="0"/>
              <a:t>how</a:t>
            </a:r>
            <a:r>
              <a:rPr sz="4800" spc="20" dirty="0"/>
              <a:t> </a:t>
            </a:r>
            <a:r>
              <a:rPr sz="4800" spc="-15" dirty="0"/>
              <a:t>many?</a:t>
            </a:r>
            <a:endParaRPr sz="4800" dirty="0"/>
          </a:p>
        </p:txBody>
      </p:sp>
      <p:sp>
        <p:nvSpPr>
          <p:cNvPr id="7" name="object 7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1168" y="1886711"/>
            <a:ext cx="5661660" cy="46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19800" y="1886711"/>
            <a:ext cx="5573267" cy="46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3FDA-4671-7A4F-9F71-11C3ED68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473058"/>
            <a:ext cx="11012488" cy="540733"/>
          </a:xfrm>
        </p:spPr>
        <p:txBody>
          <a:bodyPr/>
          <a:lstStyle/>
          <a:p>
            <a:r>
              <a:rPr lang="en-US" dirty="0"/>
              <a:t>Group reflection 2. 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C5D8-3344-C646-8895-0A5A781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037160"/>
            <a:ext cx="10006151" cy="3833014"/>
          </a:xfrm>
        </p:spPr>
        <p:txBody>
          <a:bodyPr/>
          <a:lstStyle/>
          <a:p>
            <a:r>
              <a:rPr lang="en-GB" dirty="0"/>
              <a:t>You are involved in a national AMR project to propose a study to reduce antimicrobial use in food animals</a:t>
            </a:r>
          </a:p>
          <a:p>
            <a:pPr lvl="1"/>
            <a:r>
              <a:rPr lang="en-GB" dirty="0"/>
              <a:t>What is the contribution of AMU in animal in the increase of AMR in humans</a:t>
            </a:r>
          </a:p>
          <a:p>
            <a:pPr lvl="1"/>
            <a:r>
              <a:rPr lang="en-GB" dirty="0"/>
              <a:t>How does antimicrobial treatment affect microbiome ?</a:t>
            </a:r>
          </a:p>
          <a:p>
            <a:pPr lvl="1"/>
            <a:r>
              <a:rPr lang="en-GB" dirty="0"/>
              <a:t>What kind of data would you collect in your project to significantly impact antimicrobial use on farms</a:t>
            </a:r>
          </a:p>
          <a:p>
            <a:pPr lvl="2"/>
            <a:r>
              <a:rPr lang="en-GB" dirty="0"/>
              <a:t>Make sure your proposed ideas are cost-effective, sustainable and acceptable to farmers</a:t>
            </a:r>
          </a:p>
          <a:p>
            <a:pPr lvl="1"/>
            <a:r>
              <a:rPr lang="en-GB" dirty="0"/>
              <a:t>What alternatives have better influence on microbiome and also good for farmers?</a:t>
            </a:r>
          </a:p>
          <a:p>
            <a:pPr lvl="1"/>
            <a:endParaRPr lang="en-GB" dirty="0"/>
          </a:p>
          <a:p>
            <a:pPr marL="360363" lvl="1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BDC22-90DE-B840-91A5-094BDCC9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91074-2B3C-0E4E-84FD-0F0D3568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081EF-61C1-4835-B1F8-A69F3C230DDE}"/>
              </a:ext>
            </a:extLst>
          </p:cNvPr>
          <p:cNvSpPr txBox="1"/>
          <p:nvPr/>
        </p:nvSpPr>
        <p:spPr>
          <a:xfrm>
            <a:off x="1347536" y="494425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rgbClr val="FF0000"/>
                </a:solidFill>
              </a:rPr>
              <a:t>Put your responses on the </a:t>
            </a:r>
            <a:r>
              <a:rPr lang="en-GB" dirty="0" err="1">
                <a:solidFill>
                  <a:srgbClr val="FF0000"/>
                </a:solidFill>
              </a:rPr>
              <a:t>padlet</a:t>
            </a:r>
            <a:r>
              <a:rPr lang="en-GB" dirty="0">
                <a:solidFill>
                  <a:srgbClr val="FF0000"/>
                </a:solidFill>
              </a:rPr>
              <a:t> reachable here: </a:t>
            </a:r>
          </a:p>
          <a:p>
            <a:pPr lvl="1"/>
            <a:endParaRPr lang="en-GB" dirty="0">
              <a:solidFill>
                <a:srgbClr val="FF0000"/>
              </a:solidFill>
            </a:endParaRPr>
          </a:p>
          <a:p>
            <a:pPr marL="360363" lvl="1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360363" lvl="1" indent="0">
              <a:buNone/>
            </a:pPr>
            <a:r>
              <a:rPr lang="en-GB" dirty="0">
                <a:solidFill>
                  <a:srgbClr val="FF0000"/>
                </a:solidFill>
              </a:rPr>
              <a:t>https://</a:t>
            </a:r>
            <a:r>
              <a:rPr lang="en-GB" dirty="0" err="1">
                <a:solidFill>
                  <a:srgbClr val="FF0000"/>
                </a:solidFill>
              </a:rPr>
              <a:t>padlet.com</a:t>
            </a:r>
            <a:r>
              <a:rPr lang="en-GB" dirty="0">
                <a:solidFill>
                  <a:srgbClr val="FF0000"/>
                </a:solidFill>
              </a:rPr>
              <a:t>/gil114/h4o0t4bumyjavg99  </a:t>
            </a:r>
          </a:p>
          <a:p>
            <a:pPr marL="360363" lvl="1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3744" y="457558"/>
            <a:ext cx="5538470" cy="48260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C00000"/>
                </a:solidFill>
              </a:rPr>
              <a:t>The </a:t>
            </a:r>
            <a:r>
              <a:rPr spc="75" dirty="0">
                <a:solidFill>
                  <a:srgbClr val="C00000"/>
                </a:solidFill>
              </a:rPr>
              <a:t>microbiome </a:t>
            </a:r>
            <a:r>
              <a:rPr dirty="0">
                <a:solidFill>
                  <a:srgbClr val="C00000"/>
                </a:solidFill>
              </a:rPr>
              <a:t>in</a:t>
            </a:r>
            <a:r>
              <a:rPr spc="245" dirty="0">
                <a:solidFill>
                  <a:srgbClr val="C00000"/>
                </a:solidFill>
              </a:rPr>
              <a:t> </a:t>
            </a:r>
            <a:r>
              <a:rPr spc="5" dirty="0">
                <a:solidFill>
                  <a:srgbClr val="C00000"/>
                </a:solidFill>
              </a:rPr>
              <a:t>homeostasis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364273" y="1140764"/>
            <a:ext cx="1931327" cy="1516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212094" y="2838140"/>
            <a:ext cx="4995545" cy="3646170"/>
            <a:chOff x="1688093" y="2838140"/>
            <a:chExt cx="4995545" cy="3646170"/>
          </a:xfrm>
        </p:grpSpPr>
        <p:sp>
          <p:nvSpPr>
            <p:cNvPr id="5" name="object 5"/>
            <p:cNvSpPr/>
            <p:nvPr/>
          </p:nvSpPr>
          <p:spPr>
            <a:xfrm>
              <a:off x="1688093" y="2838140"/>
              <a:ext cx="2709243" cy="31283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76105" y="4214837"/>
              <a:ext cx="989330" cy="532130"/>
            </a:xfrm>
            <a:custGeom>
              <a:avLst/>
              <a:gdLst/>
              <a:ahLst/>
              <a:cxnLst/>
              <a:rect l="l" t="t" r="r" b="b"/>
              <a:pathLst>
                <a:path w="989329" h="532129">
                  <a:moveTo>
                    <a:pt x="989215" y="0"/>
                  </a:moveTo>
                  <a:lnTo>
                    <a:pt x="0" y="0"/>
                  </a:lnTo>
                  <a:lnTo>
                    <a:pt x="0" y="532015"/>
                  </a:lnTo>
                  <a:lnTo>
                    <a:pt x="989215" y="532015"/>
                  </a:lnTo>
                  <a:lnTo>
                    <a:pt x="989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6105" y="4214837"/>
              <a:ext cx="989330" cy="532130"/>
            </a:xfrm>
            <a:custGeom>
              <a:avLst/>
              <a:gdLst/>
              <a:ahLst/>
              <a:cxnLst/>
              <a:rect l="l" t="t" r="r" b="b"/>
              <a:pathLst>
                <a:path w="989329" h="532129">
                  <a:moveTo>
                    <a:pt x="0" y="0"/>
                  </a:moveTo>
                  <a:lnTo>
                    <a:pt x="989214" y="0"/>
                  </a:lnTo>
                  <a:lnTo>
                    <a:pt x="989214" y="532014"/>
                  </a:lnTo>
                  <a:lnTo>
                    <a:pt x="0" y="5320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38903" y="3431578"/>
              <a:ext cx="2244432" cy="23510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0081" y="5268595"/>
              <a:ext cx="1728470" cy="1214120"/>
            </a:xfrm>
            <a:custGeom>
              <a:avLst/>
              <a:gdLst/>
              <a:ahLst/>
              <a:cxnLst/>
              <a:rect l="l" t="t" r="r" b="b"/>
              <a:pathLst>
                <a:path w="1728470" h="1214120">
                  <a:moveTo>
                    <a:pt x="1162075" y="0"/>
                  </a:moveTo>
                  <a:lnTo>
                    <a:pt x="864235" y="325888"/>
                  </a:lnTo>
                  <a:lnTo>
                    <a:pt x="668337" y="128943"/>
                  </a:lnTo>
                  <a:lnTo>
                    <a:pt x="585114" y="355105"/>
                  </a:lnTo>
                  <a:lnTo>
                    <a:pt x="29603" y="128943"/>
                  </a:lnTo>
                  <a:lnTo>
                    <a:pt x="370255" y="427981"/>
                  </a:lnTo>
                  <a:lnTo>
                    <a:pt x="0" y="484056"/>
                  </a:lnTo>
                  <a:lnTo>
                    <a:pt x="297840" y="661610"/>
                  </a:lnTo>
                  <a:lnTo>
                    <a:pt x="10807" y="819611"/>
                  </a:lnTo>
                  <a:lnTo>
                    <a:pt x="453478" y="783088"/>
                  </a:lnTo>
                  <a:lnTo>
                    <a:pt x="381063" y="989860"/>
                  </a:lnTo>
                  <a:lnTo>
                    <a:pt x="617372" y="878046"/>
                  </a:lnTo>
                  <a:lnTo>
                    <a:pt x="678980" y="1213656"/>
                  </a:lnTo>
                  <a:lnTo>
                    <a:pt x="842784" y="839163"/>
                  </a:lnTo>
                  <a:lnTo>
                    <a:pt x="1060043" y="1108979"/>
                  </a:lnTo>
                  <a:lnTo>
                    <a:pt x="1121905" y="812305"/>
                  </a:lnTo>
                  <a:lnTo>
                    <a:pt x="1451990" y="1016717"/>
                  </a:lnTo>
                  <a:lnTo>
                    <a:pt x="1347317" y="727181"/>
                  </a:lnTo>
                  <a:lnTo>
                    <a:pt x="1728470" y="746734"/>
                  </a:lnTo>
                  <a:lnTo>
                    <a:pt x="1408938" y="588566"/>
                  </a:lnTo>
                  <a:lnTo>
                    <a:pt x="1688210" y="457198"/>
                  </a:lnTo>
                  <a:lnTo>
                    <a:pt x="1336522" y="411012"/>
                  </a:lnTo>
                  <a:lnTo>
                    <a:pt x="1470799" y="250431"/>
                  </a:lnTo>
                  <a:lnTo>
                    <a:pt x="1132700" y="299199"/>
                  </a:lnTo>
                  <a:lnTo>
                    <a:pt x="11620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0081" y="5268595"/>
              <a:ext cx="1728470" cy="1214120"/>
            </a:xfrm>
            <a:custGeom>
              <a:avLst/>
              <a:gdLst/>
              <a:ahLst/>
              <a:cxnLst/>
              <a:rect l="l" t="t" r="r" b="b"/>
              <a:pathLst>
                <a:path w="1728470" h="1214120">
                  <a:moveTo>
                    <a:pt x="864231" y="325890"/>
                  </a:moveTo>
                  <a:lnTo>
                    <a:pt x="1162070" y="0"/>
                  </a:lnTo>
                  <a:lnTo>
                    <a:pt x="1132700" y="299201"/>
                  </a:lnTo>
                  <a:lnTo>
                    <a:pt x="1470790" y="250429"/>
                  </a:lnTo>
                  <a:lnTo>
                    <a:pt x="1336520" y="411015"/>
                  </a:lnTo>
                  <a:lnTo>
                    <a:pt x="1688210" y="457201"/>
                  </a:lnTo>
                  <a:lnTo>
                    <a:pt x="1408940" y="588568"/>
                  </a:lnTo>
                  <a:lnTo>
                    <a:pt x="1728460" y="746737"/>
                  </a:lnTo>
                  <a:lnTo>
                    <a:pt x="1347320" y="727184"/>
                  </a:lnTo>
                  <a:lnTo>
                    <a:pt x="1451990" y="1016720"/>
                  </a:lnTo>
                  <a:lnTo>
                    <a:pt x="1121900" y="812309"/>
                  </a:lnTo>
                  <a:lnTo>
                    <a:pt x="1060040" y="1108980"/>
                  </a:lnTo>
                  <a:lnTo>
                    <a:pt x="842785" y="839166"/>
                  </a:lnTo>
                  <a:lnTo>
                    <a:pt x="678981" y="1213660"/>
                  </a:lnTo>
                  <a:lnTo>
                    <a:pt x="617365" y="878049"/>
                  </a:lnTo>
                  <a:lnTo>
                    <a:pt x="381062" y="989862"/>
                  </a:lnTo>
                  <a:lnTo>
                    <a:pt x="453481" y="783091"/>
                  </a:lnTo>
                  <a:lnTo>
                    <a:pt x="10802" y="819613"/>
                  </a:lnTo>
                  <a:lnTo>
                    <a:pt x="297840" y="661613"/>
                  </a:lnTo>
                  <a:lnTo>
                    <a:pt x="0" y="484059"/>
                  </a:lnTo>
                  <a:lnTo>
                    <a:pt x="370259" y="427983"/>
                  </a:lnTo>
                  <a:lnTo>
                    <a:pt x="29607" y="128951"/>
                  </a:lnTo>
                  <a:lnTo>
                    <a:pt x="585116" y="355108"/>
                  </a:lnTo>
                  <a:lnTo>
                    <a:pt x="668339" y="128951"/>
                  </a:lnTo>
                  <a:lnTo>
                    <a:pt x="864231" y="325890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31280" y="5622036"/>
            <a:ext cx="854075" cy="42774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0" marR="5080" indent="-273050">
              <a:lnSpc>
                <a:spcPct val="101400"/>
              </a:lnSpc>
              <a:spcBef>
                <a:spcPts val="75"/>
              </a:spcBef>
            </a:pPr>
            <a:r>
              <a:rPr sz="1400" b="1" spc="-145" dirty="0">
                <a:latin typeface="DejaVu Sans"/>
                <a:cs typeface="DejaVu Sans"/>
              </a:rPr>
              <a:t>An</a:t>
            </a:r>
            <a:r>
              <a:rPr sz="1400" b="1" spc="-90" dirty="0">
                <a:latin typeface="DejaVu Sans"/>
                <a:cs typeface="DejaVu Sans"/>
              </a:rPr>
              <a:t>t</a:t>
            </a:r>
            <a:r>
              <a:rPr sz="1400" b="1" spc="-85" dirty="0">
                <a:latin typeface="DejaVu Sans"/>
                <a:cs typeface="DejaVu Sans"/>
              </a:rPr>
              <a:t>i</a:t>
            </a:r>
            <a:r>
              <a:rPr sz="1400" b="1" spc="-145" dirty="0">
                <a:latin typeface="DejaVu Sans"/>
                <a:cs typeface="DejaVu Sans"/>
              </a:rPr>
              <a:t>b</a:t>
            </a:r>
            <a:r>
              <a:rPr sz="1400" b="1" spc="-85" dirty="0">
                <a:latin typeface="DejaVu Sans"/>
                <a:cs typeface="DejaVu Sans"/>
              </a:rPr>
              <a:t>i</a:t>
            </a:r>
            <a:r>
              <a:rPr sz="1400" b="1" spc="-120" dirty="0">
                <a:latin typeface="DejaVu Sans"/>
                <a:cs typeface="DejaVu Sans"/>
              </a:rPr>
              <a:t>ot</a:t>
            </a:r>
            <a:r>
              <a:rPr sz="1400" b="1" spc="-85" dirty="0">
                <a:latin typeface="DejaVu Sans"/>
                <a:cs typeface="DejaVu Sans"/>
              </a:rPr>
              <a:t>i</a:t>
            </a:r>
            <a:r>
              <a:rPr sz="1400" b="1" spc="-114" dirty="0">
                <a:latin typeface="DejaVu Sans"/>
                <a:cs typeface="DejaVu Sans"/>
              </a:rPr>
              <a:t>c  </a:t>
            </a:r>
            <a:r>
              <a:rPr sz="1400" b="1" spc="-190" dirty="0">
                <a:latin typeface="DejaVu Sans"/>
                <a:cs typeface="DejaVu Sans"/>
              </a:rPr>
              <a:t>use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4577" y="6408421"/>
            <a:ext cx="82765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15" dirty="0">
                <a:latin typeface="Arial"/>
                <a:cs typeface="Arial"/>
              </a:rPr>
              <a:t>O’Dwyer </a:t>
            </a:r>
            <a:r>
              <a:rPr sz="800" spc="-20" dirty="0">
                <a:latin typeface="Arial"/>
                <a:cs typeface="Arial"/>
              </a:rPr>
              <a:t>D </a:t>
            </a:r>
            <a:r>
              <a:rPr sz="800" spc="-15" dirty="0">
                <a:latin typeface="Arial"/>
                <a:cs typeface="Arial"/>
              </a:rPr>
              <a:t>N, </a:t>
            </a:r>
            <a:r>
              <a:rPr sz="800" spc="-10" dirty="0">
                <a:latin typeface="Arial"/>
                <a:cs typeface="Arial"/>
              </a:rPr>
              <a:t>Dickson </a:t>
            </a:r>
            <a:r>
              <a:rPr sz="800" spc="-100" dirty="0">
                <a:latin typeface="Arial"/>
                <a:cs typeface="Arial"/>
              </a:rPr>
              <a:t>R </a:t>
            </a:r>
            <a:r>
              <a:rPr sz="800" spc="-70" dirty="0">
                <a:latin typeface="Arial"/>
                <a:cs typeface="Arial"/>
              </a:rPr>
              <a:t>P, </a:t>
            </a:r>
            <a:r>
              <a:rPr sz="800" spc="15" dirty="0">
                <a:latin typeface="Arial"/>
                <a:cs typeface="Arial"/>
              </a:rPr>
              <a:t>Moore </a:t>
            </a:r>
            <a:r>
              <a:rPr sz="800" spc="-70" dirty="0">
                <a:latin typeface="Arial"/>
                <a:cs typeface="Arial"/>
              </a:rPr>
              <a:t>BB. </a:t>
            </a:r>
            <a:r>
              <a:rPr sz="800" spc="-30" dirty="0">
                <a:latin typeface="Arial"/>
                <a:cs typeface="Arial"/>
              </a:rPr>
              <a:t>The </a:t>
            </a:r>
            <a:r>
              <a:rPr sz="800" spc="-15" dirty="0">
                <a:latin typeface="Arial"/>
                <a:cs typeface="Arial"/>
              </a:rPr>
              <a:t>Lung </a:t>
            </a:r>
            <a:r>
              <a:rPr sz="800" spc="5" dirty="0">
                <a:latin typeface="Arial"/>
                <a:cs typeface="Arial"/>
              </a:rPr>
              <a:t>Microbiome, </a:t>
            </a:r>
            <a:r>
              <a:rPr sz="800" dirty="0">
                <a:latin typeface="Arial"/>
                <a:cs typeface="Arial"/>
              </a:rPr>
              <a:t>Immunity, </a:t>
            </a:r>
            <a:r>
              <a:rPr sz="800" spc="-5" dirty="0">
                <a:latin typeface="Arial"/>
                <a:cs typeface="Arial"/>
              </a:rPr>
              <a:t>and </a:t>
            </a:r>
            <a:r>
              <a:rPr sz="800" spc="5" dirty="0">
                <a:latin typeface="Arial"/>
                <a:cs typeface="Arial"/>
              </a:rPr>
              <a:t>the </a:t>
            </a:r>
            <a:r>
              <a:rPr sz="800" spc="-20" dirty="0">
                <a:latin typeface="Arial"/>
                <a:cs typeface="Arial"/>
              </a:rPr>
              <a:t>Pathogenesis </a:t>
            </a:r>
            <a:r>
              <a:rPr sz="800" spc="25" dirty="0">
                <a:latin typeface="Arial"/>
                <a:cs typeface="Arial"/>
              </a:rPr>
              <a:t>of </a:t>
            </a:r>
            <a:r>
              <a:rPr sz="800" spc="-10" dirty="0">
                <a:latin typeface="Arial"/>
                <a:cs typeface="Arial"/>
              </a:rPr>
              <a:t>Chronic </a:t>
            </a:r>
            <a:r>
              <a:rPr sz="800" spc="-15" dirty="0">
                <a:latin typeface="Arial"/>
                <a:cs typeface="Arial"/>
              </a:rPr>
              <a:t>Lung </a:t>
            </a:r>
            <a:r>
              <a:rPr sz="800" spc="-40" dirty="0">
                <a:latin typeface="Arial"/>
                <a:cs typeface="Arial"/>
              </a:rPr>
              <a:t>Disease. </a:t>
            </a:r>
            <a:r>
              <a:rPr sz="800" spc="-114" dirty="0">
                <a:latin typeface="Arial"/>
                <a:cs typeface="Arial"/>
              </a:rPr>
              <a:t>J </a:t>
            </a:r>
            <a:r>
              <a:rPr sz="800" spc="10" dirty="0">
                <a:latin typeface="Arial"/>
                <a:cs typeface="Arial"/>
              </a:rPr>
              <a:t>Immunol </a:t>
            </a:r>
            <a:r>
              <a:rPr sz="800" spc="-20" dirty="0">
                <a:latin typeface="Arial"/>
                <a:cs typeface="Arial"/>
              </a:rPr>
              <a:t>2016.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DOI:https://doi.org/10.4049/jimmunol.1600279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5508" y="1070483"/>
            <a:ext cx="4328160" cy="166814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spcBef>
                <a:spcPts val="810"/>
              </a:spcBef>
            </a:pPr>
            <a:r>
              <a:rPr spc="-155" dirty="0">
                <a:solidFill>
                  <a:srgbClr val="C00000"/>
                </a:solidFill>
                <a:latin typeface="Arial Black"/>
                <a:cs typeface="Arial Black"/>
              </a:rPr>
              <a:t>Microbiota</a:t>
            </a:r>
            <a:r>
              <a:rPr spc="-14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pc="-155" dirty="0">
                <a:solidFill>
                  <a:srgbClr val="C00000"/>
                </a:solidFill>
                <a:latin typeface="Arial Black"/>
                <a:cs typeface="Arial Black"/>
              </a:rPr>
              <a:t>functions:</a:t>
            </a:r>
            <a:endParaRPr dirty="0">
              <a:latin typeface="Arial Black"/>
              <a:cs typeface="Arial Black"/>
            </a:endParaRPr>
          </a:p>
          <a:p>
            <a:pPr marL="298450" indent="-285750">
              <a:spcBef>
                <a:spcPts val="630"/>
              </a:spcBef>
              <a:buFont typeface="Wingdings"/>
              <a:buChar char=""/>
              <a:tabLst>
                <a:tab pos="298450" algn="l"/>
              </a:tabLst>
            </a:pPr>
            <a:r>
              <a:rPr lang="en-GB" sz="1600" spc="-145" dirty="0">
                <a:latin typeface="Arial Black"/>
                <a:cs typeface="Arial Black"/>
              </a:rPr>
              <a:t>D</a:t>
            </a:r>
            <a:r>
              <a:rPr sz="1600" spc="-145" dirty="0" err="1">
                <a:latin typeface="Arial Black"/>
                <a:cs typeface="Arial Black"/>
              </a:rPr>
              <a:t>igestion</a:t>
            </a:r>
            <a:r>
              <a:rPr lang="en-US" sz="1600" spc="-145" dirty="0">
                <a:latin typeface="Arial Black"/>
                <a:cs typeface="Arial Black"/>
              </a:rPr>
              <a:t> / feed conversion</a:t>
            </a:r>
            <a:endParaRPr sz="1600" dirty="0">
              <a:latin typeface="Arial Black"/>
              <a:cs typeface="Arial Black"/>
            </a:endParaRPr>
          </a:p>
          <a:p>
            <a:pPr marL="298450" indent="-285750">
              <a:lnSpc>
                <a:spcPts val="1910"/>
              </a:lnSpc>
              <a:buFont typeface="Wingdings"/>
              <a:buChar char=""/>
              <a:tabLst>
                <a:tab pos="298450" algn="l"/>
              </a:tabLst>
            </a:pPr>
            <a:r>
              <a:rPr sz="1600" spc="-145" dirty="0">
                <a:latin typeface="Arial Black"/>
                <a:cs typeface="Arial Black"/>
              </a:rPr>
              <a:t>energy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metabolism</a:t>
            </a:r>
            <a:endParaRPr sz="1600" dirty="0">
              <a:latin typeface="Arial Black"/>
              <a:cs typeface="Arial Black"/>
            </a:endParaRPr>
          </a:p>
          <a:p>
            <a:pPr marL="298450" indent="-285750">
              <a:lnSpc>
                <a:spcPts val="1895"/>
              </a:lnSpc>
              <a:buFont typeface="Wingdings"/>
              <a:buChar char=""/>
              <a:tabLst>
                <a:tab pos="298450" algn="l"/>
              </a:tabLst>
            </a:pPr>
            <a:r>
              <a:rPr sz="1600" spc="-130" dirty="0">
                <a:latin typeface="Arial Black"/>
                <a:cs typeface="Arial Black"/>
              </a:rPr>
              <a:t>inflammation</a:t>
            </a:r>
            <a:endParaRPr sz="1600" dirty="0">
              <a:latin typeface="Arial Black"/>
              <a:cs typeface="Arial Black"/>
            </a:endParaRPr>
          </a:p>
          <a:p>
            <a:pPr marL="298450" marR="5080" indent="-285750">
              <a:lnSpc>
                <a:spcPts val="1800"/>
              </a:lnSpc>
              <a:spcBef>
                <a:spcPts val="150"/>
              </a:spcBef>
              <a:buFont typeface="Wingdings"/>
              <a:buChar char=""/>
              <a:tabLst>
                <a:tab pos="298450" algn="l"/>
              </a:tabLst>
            </a:pPr>
            <a:r>
              <a:rPr sz="1600" spc="-140" dirty="0">
                <a:latin typeface="Arial Black"/>
                <a:cs typeface="Arial Black"/>
              </a:rPr>
              <a:t>modulates </a:t>
            </a:r>
            <a:r>
              <a:rPr sz="1600" spc="-130" dirty="0">
                <a:latin typeface="Arial Black"/>
                <a:cs typeface="Arial Black"/>
              </a:rPr>
              <a:t>multiple </a:t>
            </a:r>
            <a:r>
              <a:rPr sz="1600" spc="-135" dirty="0">
                <a:latin typeface="Arial Black"/>
                <a:cs typeface="Arial Black"/>
              </a:rPr>
              <a:t>endocrine, </a:t>
            </a:r>
            <a:r>
              <a:rPr sz="1600" spc="-130" dirty="0">
                <a:latin typeface="Arial Black"/>
                <a:cs typeface="Arial Black"/>
              </a:rPr>
              <a:t>neural, </a:t>
            </a:r>
            <a:r>
              <a:rPr sz="1600" spc="-120" dirty="0">
                <a:latin typeface="Arial Black"/>
                <a:cs typeface="Arial Black"/>
              </a:rPr>
              <a:t>and  immune </a:t>
            </a:r>
            <a:r>
              <a:rPr sz="1600" spc="-170" dirty="0">
                <a:latin typeface="Arial Black"/>
                <a:cs typeface="Arial Black"/>
              </a:rPr>
              <a:t>pathways </a:t>
            </a:r>
            <a:r>
              <a:rPr sz="1600" spc="-95" dirty="0">
                <a:latin typeface="Arial Black"/>
                <a:cs typeface="Arial Black"/>
              </a:rPr>
              <a:t>of </a:t>
            </a:r>
            <a:r>
              <a:rPr sz="1600" spc="-135" dirty="0">
                <a:latin typeface="Arial Black"/>
                <a:cs typeface="Arial Black"/>
              </a:rPr>
              <a:t>the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140" dirty="0">
                <a:latin typeface="Arial Black"/>
                <a:cs typeface="Arial Black"/>
              </a:rPr>
              <a:t>host</a:t>
            </a:r>
            <a:endParaRPr sz="16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8676" y="554228"/>
            <a:ext cx="4035425" cy="482600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C00000"/>
                </a:solidFill>
              </a:rPr>
              <a:t>Commensal</a:t>
            </a:r>
            <a:r>
              <a:rPr spc="50" dirty="0">
                <a:solidFill>
                  <a:srgbClr val="C00000"/>
                </a:solidFill>
              </a:rPr>
              <a:t> </a:t>
            </a:r>
            <a:r>
              <a:rPr spc="80" dirty="0">
                <a:solidFill>
                  <a:srgbClr val="C00000"/>
                </a:solidFill>
              </a:rPr>
              <a:t>microbiota</a:t>
            </a:r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91875" y="2909587"/>
            <a:ext cx="6430718" cy="2805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84686" y="6036056"/>
            <a:ext cx="797560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30" dirty="0">
                <a:latin typeface="Arial"/>
                <a:cs typeface="Arial"/>
              </a:rPr>
              <a:t>Engevik </a:t>
            </a:r>
            <a:r>
              <a:rPr sz="900" spc="55" dirty="0">
                <a:latin typeface="Arial"/>
                <a:cs typeface="Arial"/>
              </a:rPr>
              <a:t>M </a:t>
            </a:r>
            <a:r>
              <a:rPr sz="900" spc="-45" dirty="0">
                <a:latin typeface="Arial"/>
                <a:cs typeface="Arial"/>
              </a:rPr>
              <a:t>A, </a:t>
            </a:r>
            <a:r>
              <a:rPr sz="900" spc="-20" dirty="0">
                <a:latin typeface="Arial"/>
                <a:cs typeface="Arial"/>
              </a:rPr>
              <a:t>Versalovic </a:t>
            </a:r>
            <a:r>
              <a:rPr sz="900" spc="-95" dirty="0">
                <a:latin typeface="Arial"/>
                <a:cs typeface="Arial"/>
              </a:rPr>
              <a:t>J. </a:t>
            </a:r>
            <a:r>
              <a:rPr sz="900" spc="-15" dirty="0">
                <a:latin typeface="Arial"/>
                <a:cs typeface="Arial"/>
              </a:rPr>
              <a:t>Biochemical </a:t>
            </a:r>
            <a:r>
              <a:rPr sz="900" spc="-30" dirty="0">
                <a:latin typeface="Arial"/>
                <a:cs typeface="Arial"/>
              </a:rPr>
              <a:t>Features </a:t>
            </a:r>
            <a:r>
              <a:rPr sz="900" spc="25" dirty="0">
                <a:latin typeface="Arial"/>
                <a:cs typeface="Arial"/>
              </a:rPr>
              <a:t>of </a:t>
            </a:r>
            <a:r>
              <a:rPr sz="900" spc="-20" dirty="0">
                <a:latin typeface="Arial"/>
                <a:cs typeface="Arial"/>
              </a:rPr>
              <a:t>Beneficial </a:t>
            </a:r>
            <a:r>
              <a:rPr sz="900" spc="-10" dirty="0">
                <a:latin typeface="Arial"/>
                <a:cs typeface="Arial"/>
              </a:rPr>
              <a:t>Microbes: Foundations </a:t>
            </a:r>
            <a:r>
              <a:rPr sz="900" spc="20" dirty="0">
                <a:latin typeface="Arial"/>
                <a:cs typeface="Arial"/>
              </a:rPr>
              <a:t>for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spc="-15" dirty="0">
                <a:latin typeface="Arial"/>
                <a:cs typeface="Arial"/>
              </a:rPr>
              <a:t>Therapeutic </a:t>
            </a:r>
            <a:r>
              <a:rPr sz="900" spc="5" dirty="0">
                <a:latin typeface="Arial"/>
                <a:cs typeface="Arial"/>
              </a:rPr>
              <a:t>Microbiology. </a:t>
            </a:r>
            <a:r>
              <a:rPr sz="900" spc="-15" dirty="0">
                <a:latin typeface="Arial"/>
                <a:cs typeface="Arial"/>
              </a:rPr>
              <a:t>DOI:10.1128/microbiolspec.BAD-0012-2016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7167" y="1300988"/>
            <a:ext cx="53994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Protect </a:t>
            </a:r>
            <a:r>
              <a:rPr spc="-20" dirty="0">
                <a:latin typeface="Arial"/>
                <a:cs typeface="Arial"/>
              </a:rPr>
              <a:t>against </a:t>
            </a:r>
            <a:r>
              <a:rPr dirty="0">
                <a:latin typeface="Arial"/>
                <a:cs typeface="Arial"/>
              </a:rPr>
              <a:t>infections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through:</a:t>
            </a:r>
            <a:endParaRPr>
              <a:latin typeface="Arial"/>
              <a:cs typeface="Arial"/>
            </a:endParaRPr>
          </a:p>
          <a:p>
            <a:pPr marL="755650" indent="-285750">
              <a:spcBef>
                <a:spcPts val="20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pc="20" dirty="0">
                <a:latin typeface="Arial"/>
                <a:cs typeface="Arial"/>
              </a:rPr>
              <a:t>Competition </a:t>
            </a:r>
            <a:r>
              <a:rPr spc="40" dirty="0">
                <a:latin typeface="Arial"/>
                <a:cs typeface="Arial"/>
              </a:rPr>
              <a:t>for </a:t>
            </a:r>
            <a:r>
              <a:rPr spc="-5" dirty="0">
                <a:latin typeface="Arial"/>
                <a:cs typeface="Arial"/>
              </a:rPr>
              <a:t>nutrients, </a:t>
            </a:r>
            <a:r>
              <a:rPr spc="-70" dirty="0">
                <a:latin typeface="Arial"/>
                <a:cs typeface="Arial"/>
              </a:rPr>
              <a:t>space, </a:t>
            </a:r>
            <a:r>
              <a:rPr spc="35" dirty="0">
                <a:latin typeface="Arial"/>
                <a:cs typeface="Arial"/>
              </a:rPr>
              <a:t>binding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sites</a:t>
            </a:r>
            <a:endParaRPr>
              <a:latin typeface="Arial"/>
              <a:cs typeface="Arial"/>
            </a:endParaRPr>
          </a:p>
          <a:p>
            <a:pPr marL="755650" indent="-285750">
              <a:lnSpc>
                <a:spcPts val="2125"/>
              </a:lnSpc>
              <a:spcBef>
                <a:spcPts val="50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pc="15" dirty="0">
                <a:latin typeface="Arial"/>
                <a:cs typeface="Arial"/>
              </a:rPr>
              <a:t>indirect immune-mediated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effects</a:t>
            </a:r>
            <a:endParaRPr>
              <a:latin typeface="Arial"/>
              <a:cs typeface="Arial"/>
            </a:endParaRPr>
          </a:p>
          <a:p>
            <a:pPr marL="755650" indent="-285750">
              <a:lnSpc>
                <a:spcPts val="2125"/>
              </a:lnSpc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pc="15" dirty="0">
                <a:latin typeface="Arial"/>
                <a:cs typeface="Arial"/>
              </a:rPr>
              <a:t>direct antimicrobial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effects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8676" y="554228"/>
            <a:ext cx="3997324" cy="474489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solidFill>
                  <a:srgbClr val="C00000"/>
                </a:solidFill>
              </a:rPr>
              <a:t>Antimicrobials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98676" y="1084581"/>
            <a:ext cx="8044815" cy="41573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4480" indent="-271780">
              <a:spcBef>
                <a:spcPts val="725"/>
              </a:spcBef>
              <a:buChar char="•"/>
              <a:tabLst>
                <a:tab pos="283845" algn="l"/>
                <a:tab pos="284480" algn="l"/>
              </a:tabLst>
            </a:pPr>
            <a:r>
              <a:rPr sz="2400" spc="-5" dirty="0">
                <a:latin typeface="Arial"/>
                <a:cs typeface="Arial"/>
              </a:rPr>
              <a:t>Selectively </a:t>
            </a:r>
            <a:r>
              <a:rPr sz="2400" spc="65" dirty="0">
                <a:latin typeface="Arial"/>
                <a:cs typeface="Arial"/>
              </a:rPr>
              <a:t>kill </a:t>
            </a:r>
            <a:r>
              <a:rPr sz="2400" spc="25" dirty="0">
                <a:latin typeface="Arial"/>
                <a:cs typeface="Arial"/>
              </a:rPr>
              <a:t>bacteria</a:t>
            </a:r>
            <a:r>
              <a:rPr sz="2400" spc="200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(spectrum)</a:t>
            </a:r>
            <a:endParaRPr sz="2400">
              <a:latin typeface="Arial"/>
              <a:cs typeface="Arial"/>
            </a:endParaRPr>
          </a:p>
          <a:p>
            <a:pPr marL="548005" lvl="1" indent="-264795">
              <a:spcBef>
                <a:spcPts val="520"/>
              </a:spcBef>
              <a:buChar char="•"/>
              <a:tabLst>
                <a:tab pos="547370" algn="l"/>
                <a:tab pos="548005" algn="l"/>
              </a:tabLst>
            </a:pPr>
            <a:r>
              <a:rPr sz="2000" spc="60" dirty="0">
                <a:latin typeface="Arial"/>
                <a:cs typeface="Arial"/>
              </a:rPr>
              <a:t>Including </a:t>
            </a:r>
            <a:r>
              <a:rPr sz="2000" spc="-10" dirty="0">
                <a:latin typeface="Arial"/>
                <a:cs typeface="Arial"/>
              </a:rPr>
              <a:t>taxa </a:t>
            </a:r>
            <a:r>
              <a:rPr sz="2000" spc="70" dirty="0">
                <a:latin typeface="Arial"/>
                <a:cs typeface="Arial"/>
              </a:rPr>
              <a:t>that protect </a:t>
            </a:r>
            <a:r>
              <a:rPr sz="2000" spc="20" dirty="0">
                <a:latin typeface="Arial"/>
                <a:cs typeface="Arial"/>
              </a:rPr>
              <a:t>against</a:t>
            </a:r>
            <a:r>
              <a:rPr sz="2000" spc="200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infections.</a:t>
            </a:r>
            <a:endParaRPr sz="2000">
              <a:latin typeface="Arial"/>
              <a:cs typeface="Arial"/>
            </a:endParaRPr>
          </a:p>
          <a:p>
            <a:pPr marL="698500" marR="462915">
              <a:spcBef>
                <a:spcPts val="380"/>
              </a:spcBef>
            </a:pPr>
            <a:r>
              <a:rPr sz="2000" spc="-95" dirty="0">
                <a:latin typeface="Arial"/>
                <a:cs typeface="Arial"/>
              </a:rPr>
              <a:t>E.g. </a:t>
            </a:r>
            <a:r>
              <a:rPr sz="2000" spc="10" dirty="0">
                <a:latin typeface="Arial"/>
                <a:cs typeface="Arial"/>
              </a:rPr>
              <a:t>Anaerobes </a:t>
            </a:r>
            <a:r>
              <a:rPr sz="2000" spc="5" dirty="0">
                <a:latin typeface="Arial"/>
                <a:cs typeface="Arial"/>
              </a:rPr>
              <a:t>(especially </a:t>
            </a:r>
            <a:r>
              <a:rPr sz="2000" spc="40" dirty="0">
                <a:latin typeface="Arial"/>
                <a:cs typeface="Arial"/>
              </a:rPr>
              <a:t>Firmicutes/Actinobacteria) </a:t>
            </a:r>
            <a:r>
              <a:rPr sz="2000" spc="-25" dirty="0">
                <a:latin typeface="Arial"/>
                <a:cs typeface="Arial"/>
              </a:rPr>
              <a:t>seem  </a:t>
            </a:r>
            <a:r>
              <a:rPr sz="2000" spc="85" dirty="0">
                <a:latin typeface="Arial"/>
                <a:cs typeface="Arial"/>
              </a:rPr>
              <a:t>important </a:t>
            </a:r>
            <a:r>
              <a:rPr sz="2000" spc="35" dirty="0">
                <a:latin typeface="Arial"/>
                <a:cs typeface="Arial"/>
              </a:rPr>
              <a:t>antagonists </a:t>
            </a:r>
            <a:r>
              <a:rPr sz="2000" spc="85" dirty="0">
                <a:latin typeface="Arial"/>
                <a:cs typeface="Arial"/>
              </a:rPr>
              <a:t>of </a:t>
            </a:r>
            <a:r>
              <a:rPr sz="2000" spc="15" dirty="0">
                <a:latin typeface="Arial"/>
                <a:cs typeface="Arial"/>
              </a:rPr>
              <a:t>specific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infections.</a:t>
            </a:r>
            <a:endParaRPr sz="2000">
              <a:latin typeface="Arial"/>
              <a:cs typeface="Arial"/>
            </a:endParaRPr>
          </a:p>
          <a:p>
            <a:pPr marL="284480" indent="-271780">
              <a:spcBef>
                <a:spcPts val="705"/>
              </a:spcBef>
              <a:buChar char="•"/>
              <a:tabLst>
                <a:tab pos="283845" algn="l"/>
                <a:tab pos="284480" algn="l"/>
              </a:tabLst>
            </a:pPr>
            <a:r>
              <a:rPr sz="2400" spc="-30" dirty="0">
                <a:latin typeface="Arial"/>
                <a:cs typeface="Arial"/>
              </a:rPr>
              <a:t>Select </a:t>
            </a:r>
            <a:r>
              <a:rPr sz="2400" spc="20" dirty="0">
                <a:latin typeface="Arial"/>
                <a:cs typeface="Arial"/>
              </a:rPr>
              <a:t>resistant organisms </a:t>
            </a:r>
            <a:r>
              <a:rPr sz="2400" spc="55" dirty="0">
                <a:latin typeface="Arial"/>
                <a:cs typeface="Arial"/>
              </a:rPr>
              <a:t>(competitive</a:t>
            </a:r>
            <a:r>
              <a:rPr sz="2400" spc="32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advantage)</a:t>
            </a:r>
            <a:endParaRPr sz="2400">
              <a:latin typeface="Arial"/>
              <a:cs typeface="Arial"/>
            </a:endParaRPr>
          </a:p>
          <a:p>
            <a:pPr marL="548005" lvl="1" indent="-264795">
              <a:spcBef>
                <a:spcPts val="520"/>
              </a:spcBef>
              <a:buChar char="•"/>
              <a:tabLst>
                <a:tab pos="547370" algn="l"/>
                <a:tab pos="548005" algn="l"/>
              </a:tabLst>
            </a:pPr>
            <a:r>
              <a:rPr sz="2000" spc="35" dirty="0">
                <a:latin typeface="Arial"/>
                <a:cs typeface="Arial"/>
              </a:rPr>
              <a:t>Intrinsically </a:t>
            </a:r>
            <a:r>
              <a:rPr sz="2000" spc="20" dirty="0">
                <a:latin typeface="Arial"/>
                <a:cs typeface="Arial"/>
              </a:rPr>
              <a:t>resistant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40" dirty="0">
                <a:latin typeface="Arial"/>
                <a:cs typeface="Arial"/>
              </a:rPr>
              <a:t>favour </a:t>
            </a:r>
            <a:r>
              <a:rPr sz="2000" spc="5" dirty="0">
                <a:latin typeface="Arial"/>
                <a:cs typeface="Arial"/>
              </a:rPr>
              <a:t>some</a:t>
            </a:r>
            <a:r>
              <a:rPr sz="2000" spc="38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species</a:t>
            </a:r>
            <a:endParaRPr sz="2000">
              <a:latin typeface="Arial"/>
              <a:cs typeface="Arial"/>
            </a:endParaRPr>
          </a:p>
          <a:p>
            <a:pPr marL="548005" marR="285750" lvl="1" indent="-264160">
              <a:spcBef>
                <a:spcPts val="409"/>
              </a:spcBef>
              <a:buChar char="•"/>
              <a:tabLst>
                <a:tab pos="547370" algn="l"/>
                <a:tab pos="548005" algn="l"/>
              </a:tabLst>
            </a:pPr>
            <a:r>
              <a:rPr sz="2000" spc="10" dirty="0">
                <a:latin typeface="Arial"/>
                <a:cs typeface="Arial"/>
              </a:rPr>
              <a:t>Organisms </a:t>
            </a:r>
            <a:r>
              <a:rPr sz="2000" spc="70" dirty="0">
                <a:latin typeface="Arial"/>
                <a:cs typeface="Arial"/>
              </a:rPr>
              <a:t>that </a:t>
            </a:r>
            <a:r>
              <a:rPr sz="2000" spc="-15" dirty="0">
                <a:latin typeface="Arial"/>
                <a:cs typeface="Arial"/>
              </a:rPr>
              <a:t>have </a:t>
            </a:r>
            <a:r>
              <a:rPr sz="2000" spc="35" dirty="0">
                <a:latin typeface="Arial"/>
                <a:cs typeface="Arial"/>
              </a:rPr>
              <a:t>acquired </a:t>
            </a:r>
            <a:r>
              <a:rPr sz="2000" dirty="0">
                <a:latin typeface="Arial"/>
                <a:cs typeface="Arial"/>
              </a:rPr>
              <a:t>resistance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Arial"/>
                <a:cs typeface="Arial"/>
              </a:rPr>
              <a:t>favours </a:t>
            </a:r>
            <a:r>
              <a:rPr sz="2000" spc="10" dirty="0">
                <a:latin typeface="Arial"/>
                <a:cs typeface="Arial"/>
              </a:rPr>
              <a:t>spread </a:t>
            </a:r>
            <a:r>
              <a:rPr sz="2000" spc="85" dirty="0">
                <a:latin typeface="Arial"/>
                <a:cs typeface="Arial"/>
              </a:rPr>
              <a:t>of  </a:t>
            </a:r>
            <a:r>
              <a:rPr sz="2000" spc="-5" dirty="0">
                <a:latin typeface="Arial"/>
                <a:cs typeface="Arial"/>
              </a:rPr>
              <a:t>resistance</a:t>
            </a:r>
            <a:endParaRPr sz="2000">
              <a:latin typeface="Arial"/>
              <a:cs typeface="Arial"/>
            </a:endParaRPr>
          </a:p>
          <a:p>
            <a:pPr marL="284480" indent="-271780">
              <a:spcBef>
                <a:spcPts val="700"/>
              </a:spcBef>
              <a:buChar char="•"/>
              <a:tabLst>
                <a:tab pos="283845" algn="l"/>
                <a:tab pos="284480" algn="l"/>
              </a:tabLst>
            </a:pPr>
            <a:r>
              <a:rPr sz="2400" spc="25" dirty="0">
                <a:latin typeface="Arial"/>
                <a:cs typeface="Arial"/>
              </a:rPr>
              <a:t>Promote:</a:t>
            </a:r>
            <a:endParaRPr sz="2400">
              <a:latin typeface="Arial"/>
              <a:cs typeface="Arial"/>
            </a:endParaRPr>
          </a:p>
          <a:p>
            <a:pPr marL="548005" lvl="1" indent="-264795">
              <a:spcBef>
                <a:spcPts val="400"/>
              </a:spcBef>
              <a:buChar char="•"/>
              <a:tabLst>
                <a:tab pos="547370" algn="l"/>
                <a:tab pos="548005" algn="l"/>
              </a:tabLst>
            </a:pPr>
            <a:r>
              <a:rPr sz="2000" spc="55" dirty="0">
                <a:latin typeface="Arial"/>
                <a:cs typeface="Arial"/>
              </a:rPr>
              <a:t>Horizontal </a:t>
            </a:r>
            <a:r>
              <a:rPr sz="2000" spc="20" dirty="0">
                <a:latin typeface="Arial"/>
                <a:cs typeface="Arial"/>
              </a:rPr>
              <a:t>gene </a:t>
            </a:r>
            <a:r>
              <a:rPr sz="2000" spc="30" dirty="0">
                <a:latin typeface="Arial"/>
                <a:cs typeface="Arial"/>
              </a:rPr>
              <a:t>transfer </a:t>
            </a:r>
            <a:r>
              <a:rPr sz="2000" spc="8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resistance</a:t>
            </a:r>
            <a:r>
              <a:rPr sz="2000" spc="225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determinants</a:t>
            </a:r>
            <a:endParaRPr sz="2000">
              <a:latin typeface="Arial"/>
              <a:cs typeface="Arial"/>
            </a:endParaRPr>
          </a:p>
          <a:p>
            <a:pPr marL="548005" lvl="1" indent="-264795">
              <a:spcBef>
                <a:spcPts val="310"/>
              </a:spcBef>
              <a:buChar char="•"/>
              <a:tabLst>
                <a:tab pos="547370" algn="l"/>
                <a:tab pos="548005" algn="l"/>
              </a:tabLst>
            </a:pPr>
            <a:r>
              <a:rPr sz="2000" spc="45" dirty="0">
                <a:latin typeface="Arial"/>
                <a:cs typeface="Arial"/>
              </a:rPr>
              <a:t>Development </a:t>
            </a:r>
            <a:r>
              <a:rPr sz="2000" spc="85" dirty="0">
                <a:latin typeface="Arial"/>
                <a:cs typeface="Arial"/>
              </a:rPr>
              <a:t>of </a:t>
            </a:r>
            <a:r>
              <a:rPr sz="2000" spc="55" dirty="0">
                <a:latin typeface="Arial"/>
                <a:cs typeface="Arial"/>
              </a:rPr>
              <a:t>protective </a:t>
            </a:r>
            <a:r>
              <a:rPr sz="2000" spc="45" dirty="0">
                <a:latin typeface="Arial"/>
                <a:cs typeface="Arial"/>
              </a:rPr>
              <a:t>forms </a:t>
            </a:r>
            <a:r>
              <a:rPr sz="2000" spc="-30" dirty="0">
                <a:latin typeface="Arial"/>
                <a:cs typeface="Arial"/>
              </a:rPr>
              <a:t>(e.g. </a:t>
            </a:r>
            <a:r>
              <a:rPr sz="2000" spc="55" dirty="0">
                <a:latin typeface="Arial"/>
                <a:cs typeface="Arial"/>
              </a:rPr>
              <a:t>sporulation </a:t>
            </a:r>
            <a:r>
              <a:rPr sz="2000" spc="50" dirty="0">
                <a:latin typeface="Arial"/>
                <a:cs typeface="Arial"/>
              </a:rPr>
              <a:t>in </a:t>
            </a:r>
            <a:r>
              <a:rPr sz="2100" i="1" spc="-195" dirty="0">
                <a:latin typeface="Arial"/>
                <a:cs typeface="Arial"/>
              </a:rPr>
              <a:t>C.</a:t>
            </a:r>
            <a:r>
              <a:rPr sz="2100" i="1" spc="30" dirty="0">
                <a:latin typeface="Arial"/>
                <a:cs typeface="Arial"/>
              </a:rPr>
              <a:t> </a:t>
            </a:r>
            <a:r>
              <a:rPr sz="2100" i="1" spc="20" dirty="0">
                <a:latin typeface="Arial"/>
                <a:cs typeface="Arial"/>
              </a:rPr>
              <a:t>difficile</a:t>
            </a:r>
            <a:r>
              <a:rPr sz="2000" spc="2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08" y="0"/>
            <a:ext cx="10010647" cy="3849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8" t="22222" r="45526" b="27602"/>
          <a:stretch/>
        </p:blipFill>
        <p:spPr>
          <a:xfrm>
            <a:off x="104273" y="4134710"/>
            <a:ext cx="4457788" cy="261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3FDA-4671-7A4F-9F71-11C3ED68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reflection 1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C5D8-3344-C646-8895-0A5A781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4"/>
            <a:ext cx="9798300" cy="2640097"/>
          </a:xfrm>
        </p:spPr>
        <p:txBody>
          <a:bodyPr/>
          <a:lstStyle/>
          <a:p>
            <a:pPr lvl="1"/>
            <a:r>
              <a:rPr lang="en-GB" dirty="0"/>
              <a:t>What is the microbiome?</a:t>
            </a:r>
          </a:p>
          <a:p>
            <a:pPr lvl="1"/>
            <a:r>
              <a:rPr lang="en-GB" dirty="0"/>
              <a:t>What is the microbiome made of ?</a:t>
            </a:r>
          </a:p>
          <a:p>
            <a:pPr lvl="1"/>
            <a:r>
              <a:rPr lang="en-GB" dirty="0"/>
              <a:t>What is the role of the microbiome ?</a:t>
            </a:r>
          </a:p>
          <a:p>
            <a:pPr lvl="1"/>
            <a:r>
              <a:rPr lang="en-GB" dirty="0"/>
              <a:t>What factors influence the microbiome composition?</a:t>
            </a:r>
          </a:p>
          <a:p>
            <a:pPr lvl="1"/>
            <a:endParaRPr lang="en-GB" dirty="0"/>
          </a:p>
          <a:p>
            <a:pPr marL="360363" lvl="1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BDC22-90DE-B840-91A5-094BDCC9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91074-2B3C-0E4E-84FD-0F0D3568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081EF-61C1-4835-B1F8-A69F3C230DDE}"/>
              </a:ext>
            </a:extLst>
          </p:cNvPr>
          <p:cNvSpPr txBox="1"/>
          <p:nvPr/>
        </p:nvSpPr>
        <p:spPr>
          <a:xfrm>
            <a:off x="1347536" y="4944252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rgbClr val="FF0000"/>
                </a:solidFill>
              </a:rPr>
              <a:t>Put your responses on the </a:t>
            </a:r>
            <a:r>
              <a:rPr lang="en-GB" dirty="0" err="1">
                <a:solidFill>
                  <a:srgbClr val="FF0000"/>
                </a:solidFill>
              </a:rPr>
              <a:t>padlet</a:t>
            </a:r>
            <a:r>
              <a:rPr lang="en-GB" dirty="0">
                <a:solidFill>
                  <a:srgbClr val="FF0000"/>
                </a:solidFill>
              </a:rPr>
              <a:t> reachable here: </a:t>
            </a:r>
          </a:p>
          <a:p>
            <a:pPr lvl="1"/>
            <a:endParaRPr lang="en-GB" dirty="0">
              <a:solidFill>
                <a:srgbClr val="FF0000"/>
              </a:solidFill>
            </a:endParaRPr>
          </a:p>
          <a:p>
            <a:pPr marL="360363" lvl="1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360363" lvl="1" indent="0">
              <a:buNone/>
            </a:pPr>
            <a:r>
              <a:rPr lang="en-GB" sz="2800" dirty="0" err="1">
                <a:solidFill>
                  <a:srgbClr val="FF0000"/>
                </a:solidFill>
              </a:rPr>
              <a:t>tinyurl.com</a:t>
            </a:r>
            <a:r>
              <a:rPr lang="en-GB" sz="2800" dirty="0">
                <a:solidFill>
                  <a:srgbClr val="FF0000"/>
                </a:solidFill>
              </a:rPr>
              <a:t>/</a:t>
            </a:r>
            <a:r>
              <a:rPr lang="en-GB" sz="2800" dirty="0" err="1">
                <a:solidFill>
                  <a:srgbClr val="FF0000"/>
                </a:solidFill>
              </a:rPr>
              <a:t>gilmicro</a:t>
            </a:r>
            <a:r>
              <a:rPr lang="en-GB" sz="2800" dirty="0">
                <a:solidFill>
                  <a:srgbClr val="FF0000"/>
                </a:solidFill>
              </a:rPr>
              <a:t>    </a:t>
            </a:r>
          </a:p>
          <a:p>
            <a:pPr marL="360363" lvl="1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9" name="Picture 4" descr="QR code for this padlet">
            <a:extLst>
              <a:ext uri="{FF2B5EF4-FFF2-40B4-BE49-F238E27FC236}">
                <a16:creationId xmlns:a16="http://schemas.microsoft.com/office/drawing/2014/main" id="{F0E18F1D-9853-48C2-AC17-78760EE62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774" y="4780880"/>
            <a:ext cx="1456406" cy="145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38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3FDA-4671-7A4F-9F71-11C3ED68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activity KAHOOT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BDC22-90DE-B840-91A5-094BDCC9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27.11.2023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91074-2B3C-0E4E-84FD-0F0D3568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D713A8-4342-5342-BB82-9DBDDB09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35125"/>
            <a:ext cx="10885834" cy="2986571"/>
          </a:xfrm>
        </p:spPr>
        <p:txBody>
          <a:bodyPr/>
          <a:lstStyle/>
          <a:p>
            <a:r>
              <a:rPr lang="en-DK" dirty="0"/>
              <a:t>Follow live instructions</a:t>
            </a:r>
          </a:p>
          <a:p>
            <a:endParaRPr lang="en-DK" dirty="0"/>
          </a:p>
          <a:p>
            <a:r>
              <a:rPr lang="en-DK" dirty="0"/>
              <a:t>KAHOOT.IT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1203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687" y="580453"/>
            <a:ext cx="1169835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Microbiome? </a:t>
            </a:r>
            <a:r>
              <a:rPr dirty="0"/>
              <a:t>16S? </a:t>
            </a:r>
            <a:r>
              <a:rPr spc="-5" dirty="0"/>
              <a:t>Amplicon</a:t>
            </a:r>
            <a:r>
              <a:rPr spc="-100" dirty="0"/>
              <a:t> </a:t>
            </a:r>
            <a:r>
              <a:rPr spc="-5" dirty="0"/>
              <a:t>sequencing?</a:t>
            </a:r>
            <a:r>
              <a:rPr lang="en-US" spc="-5" dirty="0"/>
              <a:t> </a:t>
            </a:r>
            <a:r>
              <a:rPr spc="-10" dirty="0"/>
              <a:t>Metagenomics?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804" y="1593895"/>
            <a:ext cx="9973310" cy="448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spc="-10" dirty="0">
                <a:latin typeface="Carlito"/>
                <a:cs typeface="Carlito"/>
              </a:rPr>
              <a:t>Microbiome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lang="en-US" sz="2400" dirty="0">
                <a:latin typeface="Carlito"/>
                <a:cs typeface="Carlito"/>
              </a:rPr>
              <a:t>microbial community</a:t>
            </a:r>
            <a:endParaRPr sz="2400" dirty="0">
              <a:latin typeface="Carlito"/>
              <a:cs typeface="Carlito"/>
            </a:endParaRPr>
          </a:p>
          <a:p>
            <a:pPr marL="355600" marR="113664" indent="-343535">
              <a:lnSpc>
                <a:spcPct val="150000"/>
              </a:lnSpc>
              <a:spcBef>
                <a:spcPts val="210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spc="-5" dirty="0">
                <a:latin typeface="Carlito"/>
                <a:cs typeface="Carlito"/>
              </a:rPr>
              <a:t>Amplicon sequencing </a:t>
            </a:r>
            <a:r>
              <a:rPr sz="2400" dirty="0">
                <a:latin typeface="Carlito"/>
                <a:cs typeface="Carlito"/>
              </a:rPr>
              <a:t>- </a:t>
            </a:r>
            <a:r>
              <a:rPr sz="2400" spc="-10" dirty="0">
                <a:latin typeface="Carlito"/>
                <a:cs typeface="Carlito"/>
              </a:rPr>
              <a:t>Microbiome </a:t>
            </a:r>
            <a:r>
              <a:rPr sz="2400" spc="-5" dirty="0">
                <a:latin typeface="Carlito"/>
                <a:cs typeface="Carlito"/>
              </a:rPr>
              <a:t>studies of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group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organisms </a:t>
            </a:r>
            <a:r>
              <a:rPr sz="2400" spc="-5" dirty="0">
                <a:latin typeface="Carlito"/>
                <a:cs typeface="Carlito"/>
              </a:rPr>
              <a:t>based on  amplification </a:t>
            </a:r>
            <a:r>
              <a:rPr sz="2400" dirty="0">
                <a:latin typeface="Carlito"/>
                <a:cs typeface="Carlito"/>
              </a:rPr>
              <a:t>and sequencing a 1 </a:t>
            </a:r>
            <a:r>
              <a:rPr sz="2400" spc="-5" dirty="0">
                <a:latin typeface="Carlito"/>
                <a:cs typeface="Carlito"/>
              </a:rPr>
              <a:t>or </a:t>
            </a:r>
            <a:r>
              <a:rPr sz="2400" spc="-10" dirty="0">
                <a:latin typeface="Carlito"/>
                <a:cs typeface="Carlito"/>
              </a:rPr>
              <a:t>more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genes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9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spc="-5" dirty="0">
                <a:latin typeface="Carlito"/>
                <a:cs typeface="Carlito"/>
              </a:rPr>
              <a:t>16S </a:t>
            </a:r>
            <a:r>
              <a:rPr sz="2400" dirty="0">
                <a:latin typeface="Carlito"/>
                <a:cs typeface="Carlito"/>
              </a:rPr>
              <a:t>rRNA </a:t>
            </a:r>
            <a:r>
              <a:rPr sz="2400" spc="-10" dirty="0">
                <a:latin typeface="Carlito"/>
                <a:cs typeface="Carlito"/>
              </a:rPr>
              <a:t>gene </a:t>
            </a:r>
            <a:r>
              <a:rPr sz="2400" spc="-5" dirty="0">
                <a:latin typeface="Carlito"/>
                <a:cs typeface="Carlito"/>
              </a:rPr>
              <a:t>amplicon sequencing </a:t>
            </a:r>
            <a:r>
              <a:rPr sz="2400" dirty="0">
                <a:latin typeface="Carlito"/>
                <a:cs typeface="Carlito"/>
              </a:rPr>
              <a:t>is a type </a:t>
            </a:r>
            <a:r>
              <a:rPr sz="2400" spc="-5" dirty="0">
                <a:latin typeface="Carlito"/>
                <a:cs typeface="Carlito"/>
              </a:rPr>
              <a:t>of amplicon</a:t>
            </a:r>
            <a:r>
              <a:rPr sz="2400" spc="-10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sequencing</a:t>
            </a:r>
            <a:endParaRPr sz="2400" dirty="0">
              <a:latin typeface="Carlito"/>
              <a:cs typeface="Carlito"/>
            </a:endParaRPr>
          </a:p>
          <a:p>
            <a:pPr marL="355600" marR="5080" indent="-343535">
              <a:lnSpc>
                <a:spcPct val="150000"/>
              </a:lnSpc>
              <a:spcBef>
                <a:spcPts val="2100"/>
              </a:spcBef>
              <a:buFont typeface="Arial"/>
              <a:buChar char="•"/>
              <a:tabLst>
                <a:tab pos="354965" algn="l"/>
                <a:tab pos="356235" algn="l"/>
              </a:tabLst>
            </a:pPr>
            <a:r>
              <a:rPr sz="2400" spc="-5" dirty="0">
                <a:latin typeface="Carlito"/>
                <a:cs typeface="Carlito"/>
              </a:rPr>
              <a:t>Metagenomics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25" dirty="0">
                <a:latin typeface="Carlito"/>
                <a:cs typeface="Carlito"/>
              </a:rPr>
              <a:t>“deep”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“random” </a:t>
            </a:r>
            <a:r>
              <a:rPr sz="2400" spc="-5" dirty="0">
                <a:latin typeface="Carlito"/>
                <a:cs typeface="Carlito"/>
              </a:rPr>
              <a:t>sequencing </a:t>
            </a:r>
            <a:r>
              <a:rPr sz="2400" spc="-10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large </a:t>
            </a:r>
            <a:r>
              <a:rPr sz="2400" spc="-5" dirty="0">
                <a:latin typeface="Carlito"/>
                <a:cs typeface="Carlito"/>
              </a:rPr>
              <a:t>amount of </a:t>
            </a:r>
            <a:r>
              <a:rPr sz="2400" dirty="0">
                <a:latin typeface="Carlito"/>
                <a:cs typeface="Carlito"/>
              </a:rPr>
              <a:t>DNA,  </a:t>
            </a:r>
            <a:r>
              <a:rPr sz="2400" spc="-10" dirty="0">
                <a:latin typeface="Carlito"/>
                <a:cs typeface="Carlito"/>
              </a:rPr>
              <a:t>producing </a:t>
            </a:r>
            <a:r>
              <a:rPr sz="2400" spc="-5" dirty="0">
                <a:latin typeface="Carlito"/>
                <a:cs typeface="Carlito"/>
              </a:rPr>
              <a:t>high amounts </a:t>
            </a:r>
            <a:r>
              <a:rPr sz="2400" spc="-10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data to </a:t>
            </a:r>
            <a:r>
              <a:rPr sz="2400" spc="-5" dirty="0">
                <a:latin typeface="Carlito"/>
                <a:cs typeface="Carlito"/>
              </a:rPr>
              <a:t>describe </a:t>
            </a:r>
            <a:r>
              <a:rPr sz="2400" dirty="0">
                <a:latin typeface="Carlito"/>
                <a:cs typeface="Carlito"/>
              </a:rPr>
              <a:t>ALL </a:t>
            </a:r>
            <a:r>
              <a:rPr sz="2400" spc="-15" dirty="0">
                <a:latin typeface="Carlito"/>
                <a:cs typeface="Carlito"/>
              </a:rPr>
              <a:t>organisms </a:t>
            </a:r>
            <a:r>
              <a:rPr sz="2400" dirty="0">
                <a:latin typeface="Carlito"/>
                <a:cs typeface="Carlito"/>
              </a:rPr>
              <a:t>in a </a:t>
            </a:r>
            <a:r>
              <a:rPr sz="2400" spc="-5" dirty="0">
                <a:latin typeface="Carlito"/>
                <a:cs typeface="Carlito"/>
              </a:rPr>
              <a:t>sample (The  </a:t>
            </a:r>
            <a:r>
              <a:rPr sz="2400" spc="-10" dirty="0">
                <a:latin typeface="Carlito"/>
                <a:cs typeface="Carlito"/>
              </a:rPr>
              <a:t>collective </a:t>
            </a:r>
            <a:r>
              <a:rPr sz="2400" spc="-5" dirty="0">
                <a:latin typeface="Carlito"/>
                <a:cs typeface="Carlito"/>
              </a:rPr>
              <a:t>genome of </a:t>
            </a:r>
            <a:r>
              <a:rPr sz="2400" dirty="0">
                <a:latin typeface="Carlito"/>
                <a:cs typeface="Carlito"/>
              </a:rPr>
              <a:t>all the </a:t>
            </a:r>
            <a:r>
              <a:rPr sz="2400" spc="-10" dirty="0">
                <a:latin typeface="Carlito"/>
                <a:cs typeface="Carlito"/>
              </a:rPr>
              <a:t>microorganisms </a:t>
            </a:r>
            <a:r>
              <a:rPr sz="2400" dirty="0">
                <a:latin typeface="Carlito"/>
                <a:cs typeface="Carlito"/>
              </a:rPr>
              <a:t>in an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environment)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8982" y="392429"/>
            <a:ext cx="2576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Ancient</a:t>
            </a:r>
            <a:r>
              <a:rPr spc="-114" dirty="0"/>
              <a:t> </a:t>
            </a:r>
            <a:r>
              <a:rPr dirty="0"/>
              <a:t>times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068" y="1559052"/>
            <a:ext cx="11504930" cy="5196840"/>
            <a:chOff x="163068" y="1559052"/>
            <a:chExt cx="11504930" cy="5196840"/>
          </a:xfrm>
        </p:grpSpPr>
        <p:sp>
          <p:nvSpPr>
            <p:cNvPr id="8" name="object 8"/>
            <p:cNvSpPr/>
            <p:nvPr/>
          </p:nvSpPr>
          <p:spPr>
            <a:xfrm>
              <a:off x="163068" y="1559052"/>
              <a:ext cx="5588000" cy="421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43799" y="1915668"/>
              <a:ext cx="4123944" cy="44028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0423" y="3428998"/>
              <a:ext cx="5387339" cy="33268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AAA45BED-72BC-A84F-B25E-52A52E311BFB}"/>
              </a:ext>
            </a:extLst>
          </p:cNvPr>
          <p:cNvSpPr txBox="1">
            <a:spLocks/>
          </p:cNvSpPr>
          <p:nvPr/>
        </p:nvSpPr>
        <p:spPr>
          <a:xfrm>
            <a:off x="377687" y="580453"/>
            <a:ext cx="10515306" cy="566822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 spc="60" baseline="0">
                <a:solidFill>
                  <a:schemeClr val="bg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pc="-10" dirty="0">
                <a:solidFill>
                  <a:srgbClr val="FF0000"/>
                </a:solidFill>
              </a:rPr>
              <a:t>THEN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434" y="392429"/>
            <a:ext cx="1440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Present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7482" y="1706285"/>
            <a:ext cx="3793236" cy="4113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02964" y="1154493"/>
            <a:ext cx="7316639" cy="4972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991FCAF-C1E6-1F41-9FFE-8EA216908A93}"/>
              </a:ext>
            </a:extLst>
          </p:cNvPr>
          <p:cNvSpPr txBox="1">
            <a:spLocks/>
          </p:cNvSpPr>
          <p:nvPr/>
        </p:nvSpPr>
        <p:spPr>
          <a:xfrm>
            <a:off x="377687" y="580453"/>
            <a:ext cx="10515306" cy="566822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 spc="60" baseline="0">
                <a:solidFill>
                  <a:schemeClr val="bg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pc="-10" dirty="0">
                <a:solidFill>
                  <a:srgbClr val="FF0000"/>
                </a:solidFill>
              </a:rPr>
              <a:t>NOW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1802" y="392429"/>
            <a:ext cx="3169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spc="-25" dirty="0"/>
              <a:t>to</a:t>
            </a:r>
            <a:r>
              <a:rPr spc="-85" dirty="0"/>
              <a:t> </a:t>
            </a:r>
            <a:r>
              <a:rPr dirty="0"/>
              <a:t>choose?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596" y="1639951"/>
            <a:ext cx="495173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Isolation </a:t>
            </a:r>
            <a:r>
              <a:rPr sz="1800" b="1" dirty="0">
                <a:latin typeface="Carlito"/>
                <a:cs typeface="Carlito"/>
              </a:rPr>
              <a:t>and</a:t>
            </a:r>
            <a:r>
              <a:rPr sz="1800" b="1" spc="-55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cultivation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CC0000"/>
                </a:solidFill>
                <a:latin typeface="Carlito"/>
                <a:cs typeface="Carlito"/>
              </a:rPr>
              <a:t>Few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bacteria can </a:t>
            </a:r>
            <a:r>
              <a:rPr sz="1800" spc="-5" dirty="0">
                <a:solidFill>
                  <a:srgbClr val="CC0000"/>
                </a:solidFill>
                <a:latin typeface="Carlito"/>
                <a:cs typeface="Carlito"/>
              </a:rPr>
              <a:t>be easily</a:t>
            </a:r>
            <a:r>
              <a:rPr sz="1800" spc="75" dirty="0">
                <a:solidFill>
                  <a:srgbClr val="CC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grown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Often </a:t>
            </a:r>
            <a:r>
              <a:rPr sz="1800" spc="-5" dirty="0">
                <a:solidFill>
                  <a:srgbClr val="CC0000"/>
                </a:solidFill>
                <a:latin typeface="Carlito"/>
                <a:cs typeface="Carlito"/>
              </a:rPr>
              <a:t>not the right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bacteria </a:t>
            </a:r>
            <a:r>
              <a:rPr sz="1800" spc="-5" dirty="0">
                <a:solidFill>
                  <a:srgbClr val="CC0000"/>
                </a:solidFill>
                <a:latin typeface="Carlito"/>
                <a:cs typeface="Carlito"/>
              </a:rPr>
              <a:t>that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get</a:t>
            </a:r>
            <a:r>
              <a:rPr sz="1800" spc="75" dirty="0">
                <a:solidFill>
                  <a:srgbClr val="CC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isolated</a:t>
            </a:r>
            <a:endParaRPr sz="1800">
              <a:latin typeface="Carlito"/>
              <a:cs typeface="Carlito"/>
            </a:endParaRPr>
          </a:p>
          <a:p>
            <a:pPr marL="12700" marR="2664460">
              <a:lnSpc>
                <a:spcPct val="100000"/>
              </a:lnSpc>
            </a:pP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Slow </a:t>
            </a:r>
            <a:r>
              <a:rPr sz="1800" dirty="0">
                <a:solidFill>
                  <a:srgbClr val="CC0000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CC0000"/>
                </a:solidFill>
                <a:latin typeface="Carlito"/>
                <a:cs typeface="Carlito"/>
              </a:rPr>
              <a:t>labor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intensive  </a:t>
            </a:r>
            <a:r>
              <a:rPr sz="1800" spc="-50" dirty="0">
                <a:solidFill>
                  <a:srgbClr val="6AA84F"/>
                </a:solidFill>
                <a:latin typeface="Carlito"/>
                <a:cs typeface="Carlito"/>
              </a:rPr>
              <a:t>You </a:t>
            </a: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see the</a:t>
            </a:r>
            <a:r>
              <a:rPr sz="1800" spc="45" dirty="0">
                <a:solidFill>
                  <a:srgbClr val="6AA84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6AA84F"/>
                </a:solidFill>
                <a:latin typeface="Carlito"/>
                <a:cs typeface="Carlito"/>
              </a:rPr>
              <a:t>bacteria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rlito"/>
                <a:cs typeface="Carlito"/>
              </a:rPr>
              <a:t>Old molecular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methods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No </a:t>
            </a:r>
            <a:r>
              <a:rPr sz="1800" spc="-5" dirty="0">
                <a:solidFill>
                  <a:srgbClr val="6AA84F"/>
                </a:solidFill>
                <a:latin typeface="Carlito"/>
                <a:cs typeface="Carlito"/>
              </a:rPr>
              <a:t>isolation </a:t>
            </a: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6AA84F"/>
                </a:solidFill>
                <a:latin typeface="Carlito"/>
                <a:cs typeface="Carlito"/>
              </a:rPr>
              <a:t>cultivation</a:t>
            </a:r>
            <a:r>
              <a:rPr sz="1800" spc="30" dirty="0">
                <a:solidFill>
                  <a:srgbClr val="6AA84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needed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6AA84F"/>
                </a:solidFill>
                <a:latin typeface="Carlito"/>
                <a:cs typeface="Carlito"/>
              </a:rPr>
              <a:t>Most</a:t>
            </a:r>
            <a:r>
              <a:rPr sz="1800" spc="-5" dirty="0">
                <a:solidFill>
                  <a:srgbClr val="6AA84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6AA84F"/>
                </a:solidFill>
                <a:latin typeface="Carlito"/>
                <a:cs typeface="Carlito"/>
              </a:rPr>
              <a:t>bacteria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Slow </a:t>
            </a:r>
            <a:r>
              <a:rPr sz="1800" dirty="0">
                <a:solidFill>
                  <a:srgbClr val="CC0000"/>
                </a:solidFill>
                <a:latin typeface="Carlito"/>
                <a:cs typeface="Carlito"/>
              </a:rPr>
              <a:t>and </a:t>
            </a:r>
            <a:r>
              <a:rPr sz="1800" spc="-5" dirty="0">
                <a:solidFill>
                  <a:srgbClr val="CC0000"/>
                </a:solidFill>
                <a:latin typeface="Carlito"/>
                <a:cs typeface="Carlito"/>
              </a:rPr>
              <a:t>labor</a:t>
            </a:r>
            <a:r>
              <a:rPr sz="1800" spc="35" dirty="0">
                <a:solidFill>
                  <a:srgbClr val="CC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intensive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6AA84F"/>
                </a:solidFill>
                <a:latin typeface="Carlito"/>
                <a:cs typeface="Carlito"/>
              </a:rPr>
              <a:t>You </a:t>
            </a: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see</a:t>
            </a:r>
            <a:r>
              <a:rPr sz="1800" dirty="0">
                <a:solidFill>
                  <a:srgbClr val="CC0000"/>
                </a:solidFill>
                <a:latin typeface="Carlito"/>
                <a:cs typeface="Carlito"/>
              </a:rPr>
              <a:t>/don’t see the</a:t>
            </a:r>
            <a:r>
              <a:rPr sz="1800" spc="55" dirty="0">
                <a:solidFill>
                  <a:srgbClr val="CC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bacteria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rlito"/>
                <a:cs typeface="Carlito"/>
              </a:rPr>
              <a:t>DNA </a:t>
            </a:r>
            <a:r>
              <a:rPr sz="1800" b="1" spc="-5" dirty="0">
                <a:latin typeface="Carlito"/>
                <a:cs typeface="Carlito"/>
              </a:rPr>
              <a:t>Sequencing (amplicon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sequencing)</a:t>
            </a:r>
            <a:endParaRPr sz="1800">
              <a:latin typeface="Carlito"/>
              <a:cs typeface="Carlito"/>
            </a:endParaRPr>
          </a:p>
          <a:p>
            <a:pPr marL="12700" marR="1633220">
              <a:lnSpc>
                <a:spcPct val="100000"/>
              </a:lnSpc>
            </a:pP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No </a:t>
            </a:r>
            <a:r>
              <a:rPr sz="1800" spc="-5" dirty="0">
                <a:solidFill>
                  <a:srgbClr val="6AA84F"/>
                </a:solidFill>
                <a:latin typeface="Carlito"/>
                <a:cs typeface="Carlito"/>
              </a:rPr>
              <a:t>isolation </a:t>
            </a: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6AA84F"/>
                </a:solidFill>
                <a:latin typeface="Carlito"/>
                <a:cs typeface="Carlito"/>
              </a:rPr>
              <a:t>cultivation </a:t>
            </a: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needed  No </a:t>
            </a:r>
            <a:r>
              <a:rPr sz="1800" spc="-10" dirty="0">
                <a:solidFill>
                  <a:srgbClr val="6AA84F"/>
                </a:solidFill>
                <a:latin typeface="Carlito"/>
                <a:cs typeface="Carlito"/>
              </a:rPr>
              <a:t>microscopy</a:t>
            </a: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 needed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All</a:t>
            </a:r>
            <a:r>
              <a:rPr sz="1800" spc="-5" dirty="0">
                <a:solidFill>
                  <a:srgbClr val="6AA84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6AA84F"/>
                </a:solidFill>
                <a:latin typeface="Carlito"/>
                <a:cs typeface="Carlito"/>
              </a:rPr>
              <a:t>bacteria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6AA84F"/>
                </a:solidFill>
                <a:latin typeface="Carlito"/>
                <a:cs typeface="Carlito"/>
              </a:rPr>
              <a:t>Fast </a:t>
            </a: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and cheap </a:t>
            </a:r>
            <a:r>
              <a:rPr sz="1800" spc="-10" dirty="0">
                <a:solidFill>
                  <a:srgbClr val="6AA84F"/>
                </a:solidFill>
                <a:latin typeface="Carlito"/>
                <a:cs typeface="Carlito"/>
              </a:rPr>
              <a:t>(compared to </a:t>
            </a:r>
            <a:r>
              <a:rPr sz="1800" dirty="0">
                <a:solidFill>
                  <a:srgbClr val="6AA84F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6AA84F"/>
                </a:solidFill>
                <a:latin typeface="Carlito"/>
                <a:cs typeface="Carlito"/>
              </a:rPr>
              <a:t>other</a:t>
            </a:r>
            <a:r>
              <a:rPr sz="1800" spc="65" dirty="0">
                <a:solidFill>
                  <a:srgbClr val="6AA84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Carlito"/>
                <a:cs typeface="Carlito"/>
              </a:rPr>
              <a:t>technologies)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CC0000"/>
                </a:solidFill>
                <a:latin typeface="Carlito"/>
                <a:cs typeface="Carlito"/>
              </a:rPr>
              <a:t>You </a:t>
            </a:r>
            <a:r>
              <a:rPr sz="1800" spc="-5" dirty="0">
                <a:solidFill>
                  <a:srgbClr val="CC0000"/>
                </a:solidFill>
                <a:latin typeface="Carlito"/>
                <a:cs typeface="Carlito"/>
              </a:rPr>
              <a:t>don’t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“see” </a:t>
            </a:r>
            <a:r>
              <a:rPr sz="1800" dirty="0">
                <a:solidFill>
                  <a:srgbClr val="CC0000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bacteria </a:t>
            </a:r>
            <a:r>
              <a:rPr sz="1800" dirty="0">
                <a:solidFill>
                  <a:srgbClr val="CC0000"/>
                </a:solidFill>
                <a:latin typeface="Carlito"/>
                <a:cs typeface="Carlito"/>
              </a:rPr>
              <a:t>- </a:t>
            </a:r>
            <a:r>
              <a:rPr sz="1800" spc="-10" dirty="0">
                <a:solidFill>
                  <a:srgbClr val="CC0000"/>
                </a:solidFill>
                <a:latin typeface="Carlito"/>
                <a:cs typeface="Carlito"/>
              </a:rPr>
              <a:t>Are </a:t>
            </a:r>
            <a:r>
              <a:rPr sz="1800" spc="-5" dirty="0">
                <a:solidFill>
                  <a:srgbClr val="CC0000"/>
                </a:solidFill>
                <a:latin typeface="Carlito"/>
                <a:cs typeface="Carlito"/>
              </a:rPr>
              <a:t>they</a:t>
            </a:r>
            <a:r>
              <a:rPr sz="1800" spc="120" dirty="0">
                <a:solidFill>
                  <a:srgbClr val="CC000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CC0000"/>
                </a:solidFill>
                <a:latin typeface="Carlito"/>
                <a:cs typeface="Carlito"/>
              </a:rPr>
              <a:t>dead?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5610" marR="5080" indent="-1714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Microbiome </a:t>
            </a:r>
            <a:r>
              <a:rPr spc="-5" dirty="0"/>
              <a:t>sequencing</a:t>
            </a:r>
            <a:r>
              <a:rPr spc="-114" dirty="0"/>
              <a:t> </a:t>
            </a:r>
            <a:r>
              <a:rPr spc="-5" dirty="0"/>
              <a:t>with  amplicon</a:t>
            </a:r>
            <a:r>
              <a:rPr spc="-40" dirty="0"/>
              <a:t> </a:t>
            </a:r>
            <a:r>
              <a:rPr spc="-5" dirty="0"/>
              <a:t>sequencing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1308" y="1250441"/>
            <a:ext cx="176339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Institut for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Naturvidenskab og </a:t>
            </a: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Miljø,</a:t>
            </a:r>
            <a:r>
              <a:rPr sz="8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b="1" dirty="0">
                <a:solidFill>
                  <a:srgbClr val="FFFFFF"/>
                </a:solidFill>
                <a:latin typeface="Carlito"/>
                <a:cs typeface="Carlito"/>
              </a:rPr>
              <a:t>RUC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3563" y="1243583"/>
            <a:ext cx="9628632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90A24C1-ABF6-7D4E-AE5A-7E5DC7C8A2CC}"/>
              </a:ext>
            </a:extLst>
          </p:cNvPr>
          <p:cNvSpPr txBox="1">
            <a:spLocks/>
          </p:cNvSpPr>
          <p:nvPr/>
        </p:nvSpPr>
        <p:spPr>
          <a:xfrm>
            <a:off x="4511802" y="392429"/>
            <a:ext cx="4512928" cy="566822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 spc="60" baseline="0">
                <a:solidFill>
                  <a:schemeClr val="bg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pc="-10" dirty="0">
                <a:solidFill>
                  <a:srgbClr val="FF0000"/>
                </a:solidFill>
              </a:rPr>
              <a:t>16S</a:t>
            </a:r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_DK_lille.potx" id="{BE9C15E7-90F8-4CF2-8B96-2848F515C8F5}" vid="{DD010ABE-EF93-4421-BF04-578FEEDB9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1235</Words>
  <Application>Microsoft Macintosh PowerPoint</Application>
  <PresentationFormat>Widescreen</PresentationFormat>
  <Paragraphs>221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Agency FB</vt:lpstr>
      <vt:lpstr>Arial</vt:lpstr>
      <vt:lpstr>Arial Black</vt:lpstr>
      <vt:lpstr>Calibri</vt:lpstr>
      <vt:lpstr>Carlito</vt:lpstr>
      <vt:lpstr>DejaVu Sans</vt:lpstr>
      <vt:lpstr>FreeSans</vt:lpstr>
      <vt:lpstr>Microsoft New Tai Lue</vt:lpstr>
      <vt:lpstr>Noto Sans</vt:lpstr>
      <vt:lpstr>Times New Roman</vt:lpstr>
      <vt:lpstr>Verdana</vt:lpstr>
      <vt:lpstr>Wingdings</vt:lpstr>
      <vt:lpstr>Brugerdefineret design</vt:lpstr>
      <vt:lpstr>Microbiome et impact de l'antibiothérapie</vt:lpstr>
      <vt:lpstr>Metagenomics for Microbial community analysis</vt:lpstr>
      <vt:lpstr>Group reflection 1</vt:lpstr>
      <vt:lpstr>Individual activity KAHOOT</vt:lpstr>
      <vt:lpstr>Microbiome? 16S? Amplicon sequencing? Metagenomics?</vt:lpstr>
      <vt:lpstr>Ancient times</vt:lpstr>
      <vt:lpstr>Present</vt:lpstr>
      <vt:lpstr>What to choose?</vt:lpstr>
      <vt:lpstr>Microbiome sequencing with  amplicon sequencing</vt:lpstr>
      <vt:lpstr>Metagenomics</vt:lpstr>
      <vt:lpstr>Amplicon microbiome VS metagenome</vt:lpstr>
      <vt:lpstr>Amplicon sequencing (16S rRNA gene)</vt:lpstr>
      <vt:lpstr>Amplicon sequencing (16S rRNA gene)</vt:lpstr>
      <vt:lpstr>Workflow for identification of  microbes by sequencing</vt:lpstr>
      <vt:lpstr>PowerPoint Presentation</vt:lpstr>
      <vt:lpstr>16S rRNA gene sequencing</vt:lpstr>
      <vt:lpstr>But you could be looking for something else</vt:lpstr>
      <vt:lpstr>PowerPoint Presentation</vt:lpstr>
      <vt:lpstr>pipelines</vt:lpstr>
      <vt:lpstr>pipelines</vt:lpstr>
      <vt:lpstr>ASV vs OTU</vt:lpstr>
      <vt:lpstr>Alpha diversity</vt:lpstr>
      <vt:lpstr>Gamma- and Beta diversity</vt:lpstr>
      <vt:lpstr>Who’s there? And how many?</vt:lpstr>
      <vt:lpstr>Group reflection 2. </vt:lpstr>
      <vt:lpstr>The microbiome in homeostasis</vt:lpstr>
      <vt:lpstr>Commensal microbiota</vt:lpstr>
      <vt:lpstr>Antimicrobials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2021-02-25T15:05:56Z</dcterms:created>
  <dcterms:modified xsi:type="dcterms:W3CDTF">2023-11-28T02:39:34Z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